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55925-47B1-4A50-B28F-654A3C7E8E8F}" v="8" dt="2024-03-17T15:19:50.691"/>
    <p1510:client id="{91E8E9A1-5106-4B75-B48D-BF387C04B007}" v="3278" dt="2024-03-17T14:36:26.379"/>
    <p1510:client id="{C931EB7A-661C-4702-AA78-655548E19225}" v="1285" dt="2024-03-16T14:02:18.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95F5CD-DFCB-424E-8EB6-C971D2D7C7D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1270DA5-962A-4743-8E5D-EF5E12B39A55}">
      <dgm:prSet/>
      <dgm:spPr/>
      <dgm:t>
        <a:bodyPr/>
        <a:lstStyle/>
        <a:p>
          <a:pPr>
            <a:lnSpc>
              <a:spcPct val="100000"/>
            </a:lnSpc>
          </a:pPr>
          <a:r>
            <a:rPr lang="tr-TR"/>
            <a:t>Veri tabanları veri fazlalığını koruyan ,kontrol eden,koruyan en önemli sistemlerden biridir.</a:t>
          </a:r>
          <a:endParaRPr lang="en-US"/>
        </a:p>
      </dgm:t>
    </dgm:pt>
    <dgm:pt modelId="{A75B4F90-8E4C-45DD-B3E5-295DEF9C715D}" type="parTrans" cxnId="{05B6B106-E16B-4112-B5F7-16294416513B}">
      <dgm:prSet/>
      <dgm:spPr/>
      <dgm:t>
        <a:bodyPr/>
        <a:lstStyle/>
        <a:p>
          <a:endParaRPr lang="en-US"/>
        </a:p>
      </dgm:t>
    </dgm:pt>
    <dgm:pt modelId="{3BD1E941-4532-4983-92DD-4FC7C88AC992}" type="sibTrans" cxnId="{05B6B106-E16B-4112-B5F7-16294416513B}">
      <dgm:prSet/>
      <dgm:spPr/>
      <dgm:t>
        <a:bodyPr/>
        <a:lstStyle/>
        <a:p>
          <a:endParaRPr lang="en-US"/>
        </a:p>
      </dgm:t>
    </dgm:pt>
    <dgm:pt modelId="{2AA71F3F-BB8B-4B95-93AB-F7122BF10EE6}">
      <dgm:prSet/>
      <dgm:spPr/>
      <dgm:t>
        <a:bodyPr/>
        <a:lstStyle/>
        <a:p>
          <a:pPr>
            <a:lnSpc>
              <a:spcPct val="100000"/>
            </a:lnSpc>
          </a:pPr>
          <a:r>
            <a:rPr lang="tr-TR"/>
            <a:t>Veri entegrasyonu ile verilere daha kolay ulaşılması düzenlenmesi ve daha kolay uygulamalara entegre edilebilinmesini sağlar.</a:t>
          </a:r>
          <a:endParaRPr lang="en-US"/>
        </a:p>
      </dgm:t>
    </dgm:pt>
    <dgm:pt modelId="{795C7F73-021E-457D-B153-E7988C7FE6BF}" type="parTrans" cxnId="{BB719E1A-CE59-429D-9C96-7225D77C5B01}">
      <dgm:prSet/>
      <dgm:spPr/>
      <dgm:t>
        <a:bodyPr/>
        <a:lstStyle/>
        <a:p>
          <a:endParaRPr lang="en-US"/>
        </a:p>
      </dgm:t>
    </dgm:pt>
    <dgm:pt modelId="{61D41E68-997E-4473-9AD4-359B7308AA80}" type="sibTrans" cxnId="{BB719E1A-CE59-429D-9C96-7225D77C5B01}">
      <dgm:prSet/>
      <dgm:spPr/>
      <dgm:t>
        <a:bodyPr/>
        <a:lstStyle/>
        <a:p>
          <a:endParaRPr lang="en-US"/>
        </a:p>
      </dgm:t>
    </dgm:pt>
    <dgm:pt modelId="{561DAFA6-5B09-42E7-93C1-047919B1EB21}">
      <dgm:prSet/>
      <dgm:spPr/>
      <dgm:t>
        <a:bodyPr/>
        <a:lstStyle/>
        <a:p>
          <a:pPr>
            <a:lnSpc>
              <a:spcPct val="100000"/>
            </a:lnSpc>
          </a:pPr>
          <a:r>
            <a:rPr lang="tr-TR"/>
            <a:t>Veri tabanları özellikle yazılım ve hizmetlere verinin entegre edilmesinde  ölçeklendirilebilmesinde kullanıcılara kolaylık sağlar.</a:t>
          </a:r>
          <a:endParaRPr lang="en-US"/>
        </a:p>
      </dgm:t>
    </dgm:pt>
    <dgm:pt modelId="{2715E248-9D9D-4642-8794-B0528466E637}" type="parTrans" cxnId="{CA11759B-83AF-4AA2-B890-6F3A7CE762B0}">
      <dgm:prSet/>
      <dgm:spPr/>
      <dgm:t>
        <a:bodyPr/>
        <a:lstStyle/>
        <a:p>
          <a:endParaRPr lang="en-US"/>
        </a:p>
      </dgm:t>
    </dgm:pt>
    <dgm:pt modelId="{44BDA0CB-4B13-4D9D-810B-D81C502DCE0D}" type="sibTrans" cxnId="{CA11759B-83AF-4AA2-B890-6F3A7CE762B0}">
      <dgm:prSet/>
      <dgm:spPr/>
      <dgm:t>
        <a:bodyPr/>
        <a:lstStyle/>
        <a:p>
          <a:endParaRPr lang="en-US"/>
        </a:p>
      </dgm:t>
    </dgm:pt>
    <dgm:pt modelId="{586B9687-80E9-4143-9D72-68E3952E8976}" type="pres">
      <dgm:prSet presAssocID="{BC95F5CD-DFCB-424E-8EB6-C971D2D7C7DC}" presName="root" presStyleCnt="0">
        <dgm:presLayoutVars>
          <dgm:dir/>
          <dgm:resizeHandles val="exact"/>
        </dgm:presLayoutVars>
      </dgm:prSet>
      <dgm:spPr/>
    </dgm:pt>
    <dgm:pt modelId="{50F52240-1805-44F9-8BC3-89D67B4DE9C0}" type="pres">
      <dgm:prSet presAssocID="{B1270DA5-962A-4743-8E5D-EF5E12B39A55}" presName="compNode" presStyleCnt="0"/>
      <dgm:spPr/>
    </dgm:pt>
    <dgm:pt modelId="{29CA190F-F15A-4700-B6A8-A5F448084864}" type="pres">
      <dgm:prSet presAssocID="{B1270DA5-962A-4743-8E5D-EF5E12B39A55}" presName="bgRect" presStyleLbl="bgShp" presStyleIdx="0" presStyleCnt="3"/>
      <dgm:spPr/>
    </dgm:pt>
    <dgm:pt modelId="{1E2F0D9C-DD36-4FFC-9C92-675D9312417B}" type="pres">
      <dgm:prSet presAssocID="{B1270DA5-962A-4743-8E5D-EF5E12B39A5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vil Face Outline"/>
        </a:ext>
      </dgm:extLst>
    </dgm:pt>
    <dgm:pt modelId="{751CEB77-6783-4182-A140-7DCC192A093B}" type="pres">
      <dgm:prSet presAssocID="{B1270DA5-962A-4743-8E5D-EF5E12B39A55}" presName="spaceRect" presStyleCnt="0"/>
      <dgm:spPr/>
    </dgm:pt>
    <dgm:pt modelId="{5CD51AAB-F0AC-48C4-9393-494BA333CAFD}" type="pres">
      <dgm:prSet presAssocID="{B1270DA5-962A-4743-8E5D-EF5E12B39A55}" presName="parTx" presStyleLbl="revTx" presStyleIdx="0" presStyleCnt="3">
        <dgm:presLayoutVars>
          <dgm:chMax val="0"/>
          <dgm:chPref val="0"/>
        </dgm:presLayoutVars>
      </dgm:prSet>
      <dgm:spPr/>
    </dgm:pt>
    <dgm:pt modelId="{9FBD3F3D-E8D4-43A3-9CFF-A3F8DAD3BF41}" type="pres">
      <dgm:prSet presAssocID="{3BD1E941-4532-4983-92DD-4FC7C88AC992}" presName="sibTrans" presStyleCnt="0"/>
      <dgm:spPr/>
    </dgm:pt>
    <dgm:pt modelId="{950B720D-68F9-48F2-8FE1-DC232EC1E263}" type="pres">
      <dgm:prSet presAssocID="{2AA71F3F-BB8B-4B95-93AB-F7122BF10EE6}" presName="compNode" presStyleCnt="0"/>
      <dgm:spPr/>
    </dgm:pt>
    <dgm:pt modelId="{95B2F1F5-2E75-4B37-88FA-487EBAF89BE7}" type="pres">
      <dgm:prSet presAssocID="{2AA71F3F-BB8B-4B95-93AB-F7122BF10EE6}" presName="bgRect" presStyleLbl="bgShp" presStyleIdx="1" presStyleCnt="3"/>
      <dgm:spPr/>
    </dgm:pt>
    <dgm:pt modelId="{5AA4B97A-8A9B-434A-8B45-9A852C403418}" type="pres">
      <dgm:prSet presAssocID="{2AA71F3F-BB8B-4B95-93AB-F7122BF10E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kış Çizelgesi"/>
        </a:ext>
      </dgm:extLst>
    </dgm:pt>
    <dgm:pt modelId="{432496D0-974C-42C2-BC1E-CC9CD947CF2C}" type="pres">
      <dgm:prSet presAssocID="{2AA71F3F-BB8B-4B95-93AB-F7122BF10EE6}" presName="spaceRect" presStyleCnt="0"/>
      <dgm:spPr/>
    </dgm:pt>
    <dgm:pt modelId="{00D51D64-4AC8-4F5A-9FE1-E0FF7D69348A}" type="pres">
      <dgm:prSet presAssocID="{2AA71F3F-BB8B-4B95-93AB-F7122BF10EE6}" presName="parTx" presStyleLbl="revTx" presStyleIdx="1" presStyleCnt="3">
        <dgm:presLayoutVars>
          <dgm:chMax val="0"/>
          <dgm:chPref val="0"/>
        </dgm:presLayoutVars>
      </dgm:prSet>
      <dgm:spPr/>
    </dgm:pt>
    <dgm:pt modelId="{A04DA2A9-C30F-4A97-A2B2-A189B3460612}" type="pres">
      <dgm:prSet presAssocID="{61D41E68-997E-4473-9AD4-359B7308AA80}" presName="sibTrans" presStyleCnt="0"/>
      <dgm:spPr/>
    </dgm:pt>
    <dgm:pt modelId="{4838CE58-58C9-44D6-9839-04632C80C08F}" type="pres">
      <dgm:prSet presAssocID="{561DAFA6-5B09-42E7-93C1-047919B1EB21}" presName="compNode" presStyleCnt="0"/>
      <dgm:spPr/>
    </dgm:pt>
    <dgm:pt modelId="{E037C8CE-F19F-4F68-A995-E804743D5E2C}" type="pres">
      <dgm:prSet presAssocID="{561DAFA6-5B09-42E7-93C1-047919B1EB21}" presName="bgRect" presStyleLbl="bgShp" presStyleIdx="2" presStyleCnt="3"/>
      <dgm:spPr/>
    </dgm:pt>
    <dgm:pt modelId="{7A90CA8F-7A3F-46A8-AE80-8D1B5A24D4D6}" type="pres">
      <dgm:prSet presAssocID="{561DAFA6-5B09-42E7-93C1-047919B1EB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statistikler"/>
        </a:ext>
      </dgm:extLst>
    </dgm:pt>
    <dgm:pt modelId="{F9F72ECD-C7A2-47B6-92DE-4E0E9F702526}" type="pres">
      <dgm:prSet presAssocID="{561DAFA6-5B09-42E7-93C1-047919B1EB21}" presName="spaceRect" presStyleCnt="0"/>
      <dgm:spPr/>
    </dgm:pt>
    <dgm:pt modelId="{FE150CDE-DBEE-45FA-B7D4-8755104BECCA}" type="pres">
      <dgm:prSet presAssocID="{561DAFA6-5B09-42E7-93C1-047919B1EB21}" presName="parTx" presStyleLbl="revTx" presStyleIdx="2" presStyleCnt="3">
        <dgm:presLayoutVars>
          <dgm:chMax val="0"/>
          <dgm:chPref val="0"/>
        </dgm:presLayoutVars>
      </dgm:prSet>
      <dgm:spPr/>
    </dgm:pt>
  </dgm:ptLst>
  <dgm:cxnLst>
    <dgm:cxn modelId="{05B6B106-E16B-4112-B5F7-16294416513B}" srcId="{BC95F5CD-DFCB-424E-8EB6-C971D2D7C7DC}" destId="{B1270DA5-962A-4743-8E5D-EF5E12B39A55}" srcOrd="0" destOrd="0" parTransId="{A75B4F90-8E4C-45DD-B3E5-295DEF9C715D}" sibTransId="{3BD1E941-4532-4983-92DD-4FC7C88AC992}"/>
    <dgm:cxn modelId="{9FC43418-BA76-412B-A3CF-3D0E075ED3AE}" type="presOf" srcId="{B1270DA5-962A-4743-8E5D-EF5E12B39A55}" destId="{5CD51AAB-F0AC-48C4-9393-494BA333CAFD}" srcOrd="0" destOrd="0" presId="urn:microsoft.com/office/officeart/2018/2/layout/IconVerticalSolidList"/>
    <dgm:cxn modelId="{BB719E1A-CE59-429D-9C96-7225D77C5B01}" srcId="{BC95F5CD-DFCB-424E-8EB6-C971D2D7C7DC}" destId="{2AA71F3F-BB8B-4B95-93AB-F7122BF10EE6}" srcOrd="1" destOrd="0" parTransId="{795C7F73-021E-457D-B153-E7988C7FE6BF}" sibTransId="{61D41E68-997E-4473-9AD4-359B7308AA80}"/>
    <dgm:cxn modelId="{05588767-609A-4F09-9995-272DB6DA37A8}" type="presOf" srcId="{BC95F5CD-DFCB-424E-8EB6-C971D2D7C7DC}" destId="{586B9687-80E9-4143-9D72-68E3952E8976}" srcOrd="0" destOrd="0" presId="urn:microsoft.com/office/officeart/2018/2/layout/IconVerticalSolidList"/>
    <dgm:cxn modelId="{34F0D358-DE89-4083-9C07-33EA33A78252}" type="presOf" srcId="{561DAFA6-5B09-42E7-93C1-047919B1EB21}" destId="{FE150CDE-DBEE-45FA-B7D4-8755104BECCA}" srcOrd="0" destOrd="0" presId="urn:microsoft.com/office/officeart/2018/2/layout/IconVerticalSolidList"/>
    <dgm:cxn modelId="{0614D57B-F1CC-430B-BD1D-53816FAED318}" type="presOf" srcId="{2AA71F3F-BB8B-4B95-93AB-F7122BF10EE6}" destId="{00D51D64-4AC8-4F5A-9FE1-E0FF7D69348A}" srcOrd="0" destOrd="0" presId="urn:microsoft.com/office/officeart/2018/2/layout/IconVerticalSolidList"/>
    <dgm:cxn modelId="{CA11759B-83AF-4AA2-B890-6F3A7CE762B0}" srcId="{BC95F5CD-DFCB-424E-8EB6-C971D2D7C7DC}" destId="{561DAFA6-5B09-42E7-93C1-047919B1EB21}" srcOrd="2" destOrd="0" parTransId="{2715E248-9D9D-4642-8794-B0528466E637}" sibTransId="{44BDA0CB-4B13-4D9D-810B-D81C502DCE0D}"/>
    <dgm:cxn modelId="{034F867D-10DA-47D2-824C-C4315A9E4958}" type="presParOf" srcId="{586B9687-80E9-4143-9D72-68E3952E8976}" destId="{50F52240-1805-44F9-8BC3-89D67B4DE9C0}" srcOrd="0" destOrd="0" presId="urn:microsoft.com/office/officeart/2018/2/layout/IconVerticalSolidList"/>
    <dgm:cxn modelId="{C3DA2129-20E3-46B3-BCE5-1831764CE3A9}" type="presParOf" srcId="{50F52240-1805-44F9-8BC3-89D67B4DE9C0}" destId="{29CA190F-F15A-4700-B6A8-A5F448084864}" srcOrd="0" destOrd="0" presId="urn:microsoft.com/office/officeart/2018/2/layout/IconVerticalSolidList"/>
    <dgm:cxn modelId="{07D74276-5CF5-47DD-8781-6FCF51514C3D}" type="presParOf" srcId="{50F52240-1805-44F9-8BC3-89D67B4DE9C0}" destId="{1E2F0D9C-DD36-4FFC-9C92-675D9312417B}" srcOrd="1" destOrd="0" presId="urn:microsoft.com/office/officeart/2018/2/layout/IconVerticalSolidList"/>
    <dgm:cxn modelId="{7D33022C-7055-4B36-9456-C7ED60889884}" type="presParOf" srcId="{50F52240-1805-44F9-8BC3-89D67B4DE9C0}" destId="{751CEB77-6783-4182-A140-7DCC192A093B}" srcOrd="2" destOrd="0" presId="urn:microsoft.com/office/officeart/2018/2/layout/IconVerticalSolidList"/>
    <dgm:cxn modelId="{1CE1341F-9591-434B-ADCB-FD1CA8322654}" type="presParOf" srcId="{50F52240-1805-44F9-8BC3-89D67B4DE9C0}" destId="{5CD51AAB-F0AC-48C4-9393-494BA333CAFD}" srcOrd="3" destOrd="0" presId="urn:microsoft.com/office/officeart/2018/2/layout/IconVerticalSolidList"/>
    <dgm:cxn modelId="{193E0DD6-5A54-42A5-9BD3-678C0B25DF5C}" type="presParOf" srcId="{586B9687-80E9-4143-9D72-68E3952E8976}" destId="{9FBD3F3D-E8D4-43A3-9CFF-A3F8DAD3BF41}" srcOrd="1" destOrd="0" presId="urn:microsoft.com/office/officeart/2018/2/layout/IconVerticalSolidList"/>
    <dgm:cxn modelId="{60296094-9553-435B-9A8A-0224632BEA3F}" type="presParOf" srcId="{586B9687-80E9-4143-9D72-68E3952E8976}" destId="{950B720D-68F9-48F2-8FE1-DC232EC1E263}" srcOrd="2" destOrd="0" presId="urn:microsoft.com/office/officeart/2018/2/layout/IconVerticalSolidList"/>
    <dgm:cxn modelId="{A464B35A-FEA0-4FED-8F6E-E5C65A7E79AF}" type="presParOf" srcId="{950B720D-68F9-48F2-8FE1-DC232EC1E263}" destId="{95B2F1F5-2E75-4B37-88FA-487EBAF89BE7}" srcOrd="0" destOrd="0" presId="urn:microsoft.com/office/officeart/2018/2/layout/IconVerticalSolidList"/>
    <dgm:cxn modelId="{BB6F6EAD-2812-452D-9818-DEE8C962D3CE}" type="presParOf" srcId="{950B720D-68F9-48F2-8FE1-DC232EC1E263}" destId="{5AA4B97A-8A9B-434A-8B45-9A852C403418}" srcOrd="1" destOrd="0" presId="urn:microsoft.com/office/officeart/2018/2/layout/IconVerticalSolidList"/>
    <dgm:cxn modelId="{641A49A2-94D6-465C-8D36-2F728FD91444}" type="presParOf" srcId="{950B720D-68F9-48F2-8FE1-DC232EC1E263}" destId="{432496D0-974C-42C2-BC1E-CC9CD947CF2C}" srcOrd="2" destOrd="0" presId="urn:microsoft.com/office/officeart/2018/2/layout/IconVerticalSolidList"/>
    <dgm:cxn modelId="{B58CB6D2-B05C-46D4-805B-E9906E54B14D}" type="presParOf" srcId="{950B720D-68F9-48F2-8FE1-DC232EC1E263}" destId="{00D51D64-4AC8-4F5A-9FE1-E0FF7D69348A}" srcOrd="3" destOrd="0" presId="urn:microsoft.com/office/officeart/2018/2/layout/IconVerticalSolidList"/>
    <dgm:cxn modelId="{5C4C9D43-758E-4770-A9B2-8922577A6CD4}" type="presParOf" srcId="{586B9687-80E9-4143-9D72-68E3952E8976}" destId="{A04DA2A9-C30F-4A97-A2B2-A189B3460612}" srcOrd="3" destOrd="0" presId="urn:microsoft.com/office/officeart/2018/2/layout/IconVerticalSolidList"/>
    <dgm:cxn modelId="{934000A2-2512-4F1A-92C2-6E0CF2FB1A64}" type="presParOf" srcId="{586B9687-80E9-4143-9D72-68E3952E8976}" destId="{4838CE58-58C9-44D6-9839-04632C80C08F}" srcOrd="4" destOrd="0" presId="urn:microsoft.com/office/officeart/2018/2/layout/IconVerticalSolidList"/>
    <dgm:cxn modelId="{DC6A8088-1863-47F2-A2FC-54B3DCE4F526}" type="presParOf" srcId="{4838CE58-58C9-44D6-9839-04632C80C08F}" destId="{E037C8CE-F19F-4F68-A995-E804743D5E2C}" srcOrd="0" destOrd="0" presId="urn:microsoft.com/office/officeart/2018/2/layout/IconVerticalSolidList"/>
    <dgm:cxn modelId="{AEAE4E15-B14A-4BDA-9703-078FE75A9EC0}" type="presParOf" srcId="{4838CE58-58C9-44D6-9839-04632C80C08F}" destId="{7A90CA8F-7A3F-46A8-AE80-8D1B5A24D4D6}" srcOrd="1" destOrd="0" presId="urn:microsoft.com/office/officeart/2018/2/layout/IconVerticalSolidList"/>
    <dgm:cxn modelId="{AA4B2EF8-EA34-4728-8635-841A82963528}" type="presParOf" srcId="{4838CE58-58C9-44D6-9839-04632C80C08F}" destId="{F9F72ECD-C7A2-47B6-92DE-4E0E9F702526}" srcOrd="2" destOrd="0" presId="urn:microsoft.com/office/officeart/2018/2/layout/IconVerticalSolidList"/>
    <dgm:cxn modelId="{F1D0A320-3702-4CD3-8BE0-B631727F1F22}" type="presParOf" srcId="{4838CE58-58C9-44D6-9839-04632C80C08F}" destId="{FE150CDE-DBEE-45FA-B7D4-8755104BECC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CAF6DE-FEB9-43AA-A82F-44D5132B34F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11AD6920-BA29-4905-A903-533A69802F3A}">
      <dgm:prSet/>
      <dgm:spPr/>
      <dgm:t>
        <a:bodyPr/>
        <a:lstStyle/>
        <a:p>
          <a:r>
            <a:rPr lang="tr-TR"/>
            <a:t>Basit arama sorgularında mantıksal olarak silme işlemi yapıldığında MySql'in MongoDB'ye göre avantaj sağladığı görülmüştür.</a:t>
          </a:r>
          <a:endParaRPr lang="en-US"/>
        </a:p>
      </dgm:t>
    </dgm:pt>
    <dgm:pt modelId="{5B1601A1-7002-47BE-9364-8D2707566275}" type="parTrans" cxnId="{0C735AF3-2B2D-4270-8B54-1811567896DE}">
      <dgm:prSet/>
      <dgm:spPr/>
      <dgm:t>
        <a:bodyPr/>
        <a:lstStyle/>
        <a:p>
          <a:endParaRPr lang="en-US"/>
        </a:p>
      </dgm:t>
    </dgm:pt>
    <dgm:pt modelId="{0EB7D676-7881-470B-8B72-7F6DEE089F8E}" type="sibTrans" cxnId="{0C735AF3-2B2D-4270-8B54-1811567896DE}">
      <dgm:prSet/>
      <dgm:spPr/>
      <dgm:t>
        <a:bodyPr/>
        <a:lstStyle/>
        <a:p>
          <a:endParaRPr lang="en-US"/>
        </a:p>
      </dgm:t>
    </dgm:pt>
    <dgm:pt modelId="{767E3BD7-BC7C-4378-BC1F-97EBF4FC71AA}">
      <dgm:prSet/>
      <dgm:spPr/>
      <dgm:t>
        <a:bodyPr/>
        <a:lstStyle/>
        <a:p>
          <a:r>
            <a:rPr lang="tr-TR"/>
            <a:t>MongoDB'nin eklemeler sırasında MySql'e göre belirgin ve daha iyi performans sağladığı görülmektedir.</a:t>
          </a:r>
          <a:endParaRPr lang="en-US"/>
        </a:p>
      </dgm:t>
    </dgm:pt>
    <dgm:pt modelId="{6EB52996-67A5-46AE-BFF9-0AE4AF6D117B}" type="parTrans" cxnId="{7D6F971B-63A3-48F8-B0E5-FCA798192338}">
      <dgm:prSet/>
      <dgm:spPr/>
      <dgm:t>
        <a:bodyPr/>
        <a:lstStyle/>
        <a:p>
          <a:endParaRPr lang="en-US"/>
        </a:p>
      </dgm:t>
    </dgm:pt>
    <dgm:pt modelId="{A0EB9165-DFB7-40AD-9489-5B87AF98B1CF}" type="sibTrans" cxnId="{7D6F971B-63A3-48F8-B0E5-FCA798192338}">
      <dgm:prSet/>
      <dgm:spPr/>
      <dgm:t>
        <a:bodyPr/>
        <a:lstStyle/>
        <a:p>
          <a:endParaRPr lang="en-US"/>
        </a:p>
      </dgm:t>
    </dgm:pt>
    <dgm:pt modelId="{C658AE4C-B78F-4DEF-8FA4-7D600F957E77}">
      <dgm:prSet/>
      <dgm:spPr/>
      <dgm:t>
        <a:bodyPr/>
        <a:lstStyle/>
        <a:p>
          <a:r>
            <a:rPr lang="tr-TR"/>
            <a:t>Yapılan testlerin bir diğer önemli yönü, işlemci ve işlemci çekirdeklerinin farklı şekillerde yapılandırılarak kullanılmasıdır. Bu çalışmada, veri tabanlarının 1, 2 ve 3 işlemci ile birden fazla işlemci çekirdeği üzerinde nasıl performans göstereceğinin test edilmesi ve karşılaştırılması için çoklu sorgulama işlemleri kullanılmıştır</a:t>
          </a:r>
          <a:endParaRPr lang="en-US"/>
        </a:p>
      </dgm:t>
    </dgm:pt>
    <dgm:pt modelId="{52CFBD76-C1C0-4D6C-B812-ABF9E88B0216}" type="parTrans" cxnId="{82609F38-2D87-4AC9-9E51-F567E987ABC7}">
      <dgm:prSet/>
      <dgm:spPr/>
      <dgm:t>
        <a:bodyPr/>
        <a:lstStyle/>
        <a:p>
          <a:endParaRPr lang="en-US"/>
        </a:p>
      </dgm:t>
    </dgm:pt>
    <dgm:pt modelId="{E5913786-E80A-405E-988E-3F4E42D99D8F}" type="sibTrans" cxnId="{82609F38-2D87-4AC9-9E51-F567E987ABC7}">
      <dgm:prSet/>
      <dgm:spPr/>
      <dgm:t>
        <a:bodyPr/>
        <a:lstStyle/>
        <a:p>
          <a:endParaRPr lang="en-US"/>
        </a:p>
      </dgm:t>
    </dgm:pt>
    <dgm:pt modelId="{242F2E9C-A199-4E27-82DE-83E78882E1F9}" type="pres">
      <dgm:prSet presAssocID="{E3CAF6DE-FEB9-43AA-A82F-44D5132B34FB}" presName="linear" presStyleCnt="0">
        <dgm:presLayoutVars>
          <dgm:animLvl val="lvl"/>
          <dgm:resizeHandles val="exact"/>
        </dgm:presLayoutVars>
      </dgm:prSet>
      <dgm:spPr/>
    </dgm:pt>
    <dgm:pt modelId="{68C16295-57BA-449C-817A-C6D544ED45CC}" type="pres">
      <dgm:prSet presAssocID="{11AD6920-BA29-4905-A903-533A69802F3A}" presName="parentText" presStyleLbl="node1" presStyleIdx="0" presStyleCnt="3">
        <dgm:presLayoutVars>
          <dgm:chMax val="0"/>
          <dgm:bulletEnabled val="1"/>
        </dgm:presLayoutVars>
      </dgm:prSet>
      <dgm:spPr/>
    </dgm:pt>
    <dgm:pt modelId="{39AF9036-96FD-464B-9D61-BD83A1F1CDB2}" type="pres">
      <dgm:prSet presAssocID="{0EB7D676-7881-470B-8B72-7F6DEE089F8E}" presName="spacer" presStyleCnt="0"/>
      <dgm:spPr/>
    </dgm:pt>
    <dgm:pt modelId="{0BBF821E-CDE0-481A-8517-24AE71B7637C}" type="pres">
      <dgm:prSet presAssocID="{767E3BD7-BC7C-4378-BC1F-97EBF4FC71AA}" presName="parentText" presStyleLbl="node1" presStyleIdx="1" presStyleCnt="3">
        <dgm:presLayoutVars>
          <dgm:chMax val="0"/>
          <dgm:bulletEnabled val="1"/>
        </dgm:presLayoutVars>
      </dgm:prSet>
      <dgm:spPr/>
    </dgm:pt>
    <dgm:pt modelId="{5C8C8FAC-1879-4C7D-A6A6-150D3C70E94C}" type="pres">
      <dgm:prSet presAssocID="{A0EB9165-DFB7-40AD-9489-5B87AF98B1CF}" presName="spacer" presStyleCnt="0"/>
      <dgm:spPr/>
    </dgm:pt>
    <dgm:pt modelId="{2EE7F1CB-B26A-4632-8B4A-4B893726A5FC}" type="pres">
      <dgm:prSet presAssocID="{C658AE4C-B78F-4DEF-8FA4-7D600F957E77}" presName="parentText" presStyleLbl="node1" presStyleIdx="2" presStyleCnt="3">
        <dgm:presLayoutVars>
          <dgm:chMax val="0"/>
          <dgm:bulletEnabled val="1"/>
        </dgm:presLayoutVars>
      </dgm:prSet>
      <dgm:spPr/>
    </dgm:pt>
  </dgm:ptLst>
  <dgm:cxnLst>
    <dgm:cxn modelId="{7D6F971B-63A3-48F8-B0E5-FCA798192338}" srcId="{E3CAF6DE-FEB9-43AA-A82F-44D5132B34FB}" destId="{767E3BD7-BC7C-4378-BC1F-97EBF4FC71AA}" srcOrd="1" destOrd="0" parTransId="{6EB52996-67A5-46AE-BFF9-0AE4AF6D117B}" sibTransId="{A0EB9165-DFB7-40AD-9489-5B87AF98B1CF}"/>
    <dgm:cxn modelId="{82609F38-2D87-4AC9-9E51-F567E987ABC7}" srcId="{E3CAF6DE-FEB9-43AA-A82F-44D5132B34FB}" destId="{C658AE4C-B78F-4DEF-8FA4-7D600F957E77}" srcOrd="2" destOrd="0" parTransId="{52CFBD76-C1C0-4D6C-B812-ABF9E88B0216}" sibTransId="{E5913786-E80A-405E-988E-3F4E42D99D8F}"/>
    <dgm:cxn modelId="{B2393452-FF7C-45E2-8972-92B255692F3B}" type="presOf" srcId="{11AD6920-BA29-4905-A903-533A69802F3A}" destId="{68C16295-57BA-449C-817A-C6D544ED45CC}" srcOrd="0" destOrd="0" presId="urn:microsoft.com/office/officeart/2005/8/layout/vList2"/>
    <dgm:cxn modelId="{620C3673-6962-40FB-924F-A81D152619ED}" type="presOf" srcId="{E3CAF6DE-FEB9-43AA-A82F-44D5132B34FB}" destId="{242F2E9C-A199-4E27-82DE-83E78882E1F9}" srcOrd="0" destOrd="0" presId="urn:microsoft.com/office/officeart/2005/8/layout/vList2"/>
    <dgm:cxn modelId="{08B070A8-17D1-401B-9F59-36929BAC2A33}" type="presOf" srcId="{767E3BD7-BC7C-4378-BC1F-97EBF4FC71AA}" destId="{0BBF821E-CDE0-481A-8517-24AE71B7637C}" srcOrd="0" destOrd="0" presId="urn:microsoft.com/office/officeart/2005/8/layout/vList2"/>
    <dgm:cxn modelId="{BFFEB7B0-A136-4537-B5E2-C87EA592875A}" type="presOf" srcId="{C658AE4C-B78F-4DEF-8FA4-7D600F957E77}" destId="{2EE7F1CB-B26A-4632-8B4A-4B893726A5FC}" srcOrd="0" destOrd="0" presId="urn:microsoft.com/office/officeart/2005/8/layout/vList2"/>
    <dgm:cxn modelId="{0C735AF3-2B2D-4270-8B54-1811567896DE}" srcId="{E3CAF6DE-FEB9-43AA-A82F-44D5132B34FB}" destId="{11AD6920-BA29-4905-A903-533A69802F3A}" srcOrd="0" destOrd="0" parTransId="{5B1601A1-7002-47BE-9364-8D2707566275}" sibTransId="{0EB7D676-7881-470B-8B72-7F6DEE089F8E}"/>
    <dgm:cxn modelId="{FC6C6408-9BEE-44AE-9BBC-D55443B3CBDC}" type="presParOf" srcId="{242F2E9C-A199-4E27-82DE-83E78882E1F9}" destId="{68C16295-57BA-449C-817A-C6D544ED45CC}" srcOrd="0" destOrd="0" presId="urn:microsoft.com/office/officeart/2005/8/layout/vList2"/>
    <dgm:cxn modelId="{94456D05-9F3F-496E-8578-6EAEC238D236}" type="presParOf" srcId="{242F2E9C-A199-4E27-82DE-83E78882E1F9}" destId="{39AF9036-96FD-464B-9D61-BD83A1F1CDB2}" srcOrd="1" destOrd="0" presId="urn:microsoft.com/office/officeart/2005/8/layout/vList2"/>
    <dgm:cxn modelId="{AB0B6AFB-6D8E-4749-AC62-FD15041844E6}" type="presParOf" srcId="{242F2E9C-A199-4E27-82DE-83E78882E1F9}" destId="{0BBF821E-CDE0-481A-8517-24AE71B7637C}" srcOrd="2" destOrd="0" presId="urn:microsoft.com/office/officeart/2005/8/layout/vList2"/>
    <dgm:cxn modelId="{AE609E39-439F-409B-A6D1-AA25A35B3ABF}" type="presParOf" srcId="{242F2E9C-A199-4E27-82DE-83E78882E1F9}" destId="{5C8C8FAC-1879-4C7D-A6A6-150D3C70E94C}" srcOrd="3" destOrd="0" presId="urn:microsoft.com/office/officeart/2005/8/layout/vList2"/>
    <dgm:cxn modelId="{6AAF4679-1B03-493B-9A50-446C1AA5409B}" type="presParOf" srcId="{242F2E9C-A199-4E27-82DE-83E78882E1F9}" destId="{2EE7F1CB-B26A-4632-8B4A-4B893726A5F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354F9F-A914-4C9D-9811-92A6E11DFBE6}"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FCD01102-DDE6-41B9-8E62-64F3FE604218}">
      <dgm:prSet/>
      <dgm:spPr/>
      <dgm:t>
        <a:bodyPr/>
        <a:lstStyle/>
        <a:p>
          <a:r>
            <a:rPr lang="tr-TR"/>
            <a:t>Çok çeşitli durumlar yaratılarak elde edilen sonuçlar işletmelere farklı veri tabanı tür ve sistemlerinin avantajlı ve dezavantajlı yönlerini göstererek fikir vermiştir.</a:t>
          </a:r>
          <a:endParaRPr lang="en-US"/>
        </a:p>
      </dgm:t>
    </dgm:pt>
    <dgm:pt modelId="{050354F4-E041-4587-9E74-F415B4BFFD94}" type="parTrans" cxnId="{5991329E-6560-4975-9E24-75B43BA329C1}">
      <dgm:prSet/>
      <dgm:spPr/>
      <dgm:t>
        <a:bodyPr/>
        <a:lstStyle/>
        <a:p>
          <a:endParaRPr lang="en-US"/>
        </a:p>
      </dgm:t>
    </dgm:pt>
    <dgm:pt modelId="{11C8D2C2-AD5D-4103-8D2C-3E3FC321FE4A}" type="sibTrans" cxnId="{5991329E-6560-4975-9E24-75B43BA329C1}">
      <dgm:prSet phldrT="1" phldr="0"/>
      <dgm:spPr/>
      <dgm:t>
        <a:bodyPr/>
        <a:lstStyle/>
        <a:p>
          <a:r>
            <a:rPr lang="en-US"/>
            <a:t>1</a:t>
          </a:r>
        </a:p>
      </dgm:t>
    </dgm:pt>
    <dgm:pt modelId="{DC7C78E3-CB28-46D4-90F6-77BA7A3627FE}">
      <dgm:prSet/>
      <dgm:spPr/>
      <dgm:t>
        <a:bodyPr/>
        <a:lstStyle/>
        <a:p>
          <a:r>
            <a:rPr lang="tr-TR"/>
            <a:t>Sonuç olarak iki veri tabanınında  avantajlı ve dezavantajlı yönlerinin olduğunu göstermiştir.</a:t>
          </a:r>
          <a:endParaRPr lang="en-US"/>
        </a:p>
      </dgm:t>
    </dgm:pt>
    <dgm:pt modelId="{D2830C0E-2F9F-4236-9D96-402F6630C12A}" type="parTrans" cxnId="{85521E07-0DCA-48AF-AFB6-242F942B9B66}">
      <dgm:prSet/>
      <dgm:spPr/>
      <dgm:t>
        <a:bodyPr/>
        <a:lstStyle/>
        <a:p>
          <a:endParaRPr lang="en-US"/>
        </a:p>
      </dgm:t>
    </dgm:pt>
    <dgm:pt modelId="{4B5D8F5C-1AA8-4232-BF61-C20406B540B4}" type="sibTrans" cxnId="{85521E07-0DCA-48AF-AFB6-242F942B9B66}">
      <dgm:prSet phldrT="2" phldr="0"/>
      <dgm:spPr/>
      <dgm:t>
        <a:bodyPr/>
        <a:lstStyle/>
        <a:p>
          <a:r>
            <a:rPr lang="en-US"/>
            <a:t>2</a:t>
          </a:r>
        </a:p>
      </dgm:t>
    </dgm:pt>
    <dgm:pt modelId="{97C7B53B-7FB9-4719-A326-2FA46E180B45}">
      <dgm:prSet/>
      <dgm:spPr/>
      <dgm:t>
        <a:bodyPr/>
        <a:lstStyle/>
        <a:p>
          <a:r>
            <a:rPr lang="tr-TR"/>
            <a:t>Farklı testle sistem ortamları sağlanmasıyla günümüzde sıklıkla kullanılan bu  veri tabanı sisteminin fonksiyonalitesi daha açıklayıcı bir hale gelmiştir.</a:t>
          </a:r>
          <a:endParaRPr lang="en-US"/>
        </a:p>
      </dgm:t>
    </dgm:pt>
    <dgm:pt modelId="{08B69389-E668-4382-96FB-4D6441EDE2B0}" type="parTrans" cxnId="{39FA308E-6632-4365-82B5-4F8E6EA03B56}">
      <dgm:prSet/>
      <dgm:spPr/>
      <dgm:t>
        <a:bodyPr/>
        <a:lstStyle/>
        <a:p>
          <a:endParaRPr lang="en-US"/>
        </a:p>
      </dgm:t>
    </dgm:pt>
    <dgm:pt modelId="{20618FDC-C1D2-4008-8994-52321D3A0349}" type="sibTrans" cxnId="{39FA308E-6632-4365-82B5-4F8E6EA03B56}">
      <dgm:prSet phldrT="3" phldr="0"/>
      <dgm:spPr/>
      <dgm:t>
        <a:bodyPr/>
        <a:lstStyle/>
        <a:p>
          <a:r>
            <a:rPr lang="en-US"/>
            <a:t>3</a:t>
          </a:r>
        </a:p>
      </dgm:t>
    </dgm:pt>
    <dgm:pt modelId="{50EB4D5E-28EE-4C03-905F-464873A27775}" type="pres">
      <dgm:prSet presAssocID="{45354F9F-A914-4C9D-9811-92A6E11DFBE6}" presName="Name0" presStyleCnt="0">
        <dgm:presLayoutVars>
          <dgm:animLvl val="lvl"/>
          <dgm:resizeHandles val="exact"/>
        </dgm:presLayoutVars>
      </dgm:prSet>
      <dgm:spPr/>
    </dgm:pt>
    <dgm:pt modelId="{C1EB857B-0F10-44E4-964E-69F00F8DB2CC}" type="pres">
      <dgm:prSet presAssocID="{FCD01102-DDE6-41B9-8E62-64F3FE604218}" presName="compositeNode" presStyleCnt="0">
        <dgm:presLayoutVars>
          <dgm:bulletEnabled val="1"/>
        </dgm:presLayoutVars>
      </dgm:prSet>
      <dgm:spPr/>
    </dgm:pt>
    <dgm:pt modelId="{7974CC22-33F0-445A-9EF1-E1861D5C381D}" type="pres">
      <dgm:prSet presAssocID="{FCD01102-DDE6-41B9-8E62-64F3FE604218}" presName="bgRect" presStyleLbl="bgAccFollowNode1" presStyleIdx="0" presStyleCnt="3"/>
      <dgm:spPr/>
    </dgm:pt>
    <dgm:pt modelId="{856D824D-5A2D-4370-B24C-9676D3B3AA48}" type="pres">
      <dgm:prSet presAssocID="{11C8D2C2-AD5D-4103-8D2C-3E3FC321FE4A}" presName="sibTransNodeCircle" presStyleLbl="alignNode1" presStyleIdx="0" presStyleCnt="6">
        <dgm:presLayoutVars>
          <dgm:chMax val="0"/>
          <dgm:bulletEnabled/>
        </dgm:presLayoutVars>
      </dgm:prSet>
      <dgm:spPr/>
    </dgm:pt>
    <dgm:pt modelId="{A714103E-D6C1-4C20-8FD9-7D33ABB57080}" type="pres">
      <dgm:prSet presAssocID="{FCD01102-DDE6-41B9-8E62-64F3FE604218}" presName="bottomLine" presStyleLbl="alignNode1" presStyleIdx="1" presStyleCnt="6">
        <dgm:presLayoutVars/>
      </dgm:prSet>
      <dgm:spPr/>
    </dgm:pt>
    <dgm:pt modelId="{7C916FA5-9AF6-44AE-8AD9-25E18AF019A7}" type="pres">
      <dgm:prSet presAssocID="{FCD01102-DDE6-41B9-8E62-64F3FE604218}" presName="nodeText" presStyleLbl="bgAccFollowNode1" presStyleIdx="0" presStyleCnt="3">
        <dgm:presLayoutVars>
          <dgm:bulletEnabled val="1"/>
        </dgm:presLayoutVars>
      </dgm:prSet>
      <dgm:spPr/>
    </dgm:pt>
    <dgm:pt modelId="{7F5061E6-8337-443F-BC18-FA36F1425EB8}" type="pres">
      <dgm:prSet presAssocID="{11C8D2C2-AD5D-4103-8D2C-3E3FC321FE4A}" presName="sibTrans" presStyleCnt="0"/>
      <dgm:spPr/>
    </dgm:pt>
    <dgm:pt modelId="{398592C4-B31F-410E-9316-260729F76214}" type="pres">
      <dgm:prSet presAssocID="{DC7C78E3-CB28-46D4-90F6-77BA7A3627FE}" presName="compositeNode" presStyleCnt="0">
        <dgm:presLayoutVars>
          <dgm:bulletEnabled val="1"/>
        </dgm:presLayoutVars>
      </dgm:prSet>
      <dgm:spPr/>
    </dgm:pt>
    <dgm:pt modelId="{CCE67443-ABDC-4BCC-80EB-D5BA813E6AE7}" type="pres">
      <dgm:prSet presAssocID="{DC7C78E3-CB28-46D4-90F6-77BA7A3627FE}" presName="bgRect" presStyleLbl="bgAccFollowNode1" presStyleIdx="1" presStyleCnt="3"/>
      <dgm:spPr/>
    </dgm:pt>
    <dgm:pt modelId="{085CF7C2-77E7-430D-A4C5-F5E45F7E950B}" type="pres">
      <dgm:prSet presAssocID="{4B5D8F5C-1AA8-4232-BF61-C20406B540B4}" presName="sibTransNodeCircle" presStyleLbl="alignNode1" presStyleIdx="2" presStyleCnt="6">
        <dgm:presLayoutVars>
          <dgm:chMax val="0"/>
          <dgm:bulletEnabled/>
        </dgm:presLayoutVars>
      </dgm:prSet>
      <dgm:spPr/>
    </dgm:pt>
    <dgm:pt modelId="{3CF03665-40A2-4753-8CCD-73FABD9B8D9A}" type="pres">
      <dgm:prSet presAssocID="{DC7C78E3-CB28-46D4-90F6-77BA7A3627FE}" presName="bottomLine" presStyleLbl="alignNode1" presStyleIdx="3" presStyleCnt="6">
        <dgm:presLayoutVars/>
      </dgm:prSet>
      <dgm:spPr/>
    </dgm:pt>
    <dgm:pt modelId="{C860DAAA-1751-4E08-92C6-27C520E89B0D}" type="pres">
      <dgm:prSet presAssocID="{DC7C78E3-CB28-46D4-90F6-77BA7A3627FE}" presName="nodeText" presStyleLbl="bgAccFollowNode1" presStyleIdx="1" presStyleCnt="3">
        <dgm:presLayoutVars>
          <dgm:bulletEnabled val="1"/>
        </dgm:presLayoutVars>
      </dgm:prSet>
      <dgm:spPr/>
    </dgm:pt>
    <dgm:pt modelId="{8AC1E569-0562-4429-A53F-C5755CF63999}" type="pres">
      <dgm:prSet presAssocID="{4B5D8F5C-1AA8-4232-BF61-C20406B540B4}" presName="sibTrans" presStyleCnt="0"/>
      <dgm:spPr/>
    </dgm:pt>
    <dgm:pt modelId="{28AE5E0E-D611-4FEB-B0AE-5965CDC81C18}" type="pres">
      <dgm:prSet presAssocID="{97C7B53B-7FB9-4719-A326-2FA46E180B45}" presName="compositeNode" presStyleCnt="0">
        <dgm:presLayoutVars>
          <dgm:bulletEnabled val="1"/>
        </dgm:presLayoutVars>
      </dgm:prSet>
      <dgm:spPr/>
    </dgm:pt>
    <dgm:pt modelId="{9CC9643B-A43D-496C-80B0-1D269D149D5F}" type="pres">
      <dgm:prSet presAssocID="{97C7B53B-7FB9-4719-A326-2FA46E180B45}" presName="bgRect" presStyleLbl="bgAccFollowNode1" presStyleIdx="2" presStyleCnt="3"/>
      <dgm:spPr/>
    </dgm:pt>
    <dgm:pt modelId="{C3C26233-3BAA-4612-A12C-DCABD7592C87}" type="pres">
      <dgm:prSet presAssocID="{20618FDC-C1D2-4008-8994-52321D3A0349}" presName="sibTransNodeCircle" presStyleLbl="alignNode1" presStyleIdx="4" presStyleCnt="6">
        <dgm:presLayoutVars>
          <dgm:chMax val="0"/>
          <dgm:bulletEnabled/>
        </dgm:presLayoutVars>
      </dgm:prSet>
      <dgm:spPr/>
    </dgm:pt>
    <dgm:pt modelId="{A0837277-8F1A-48D9-9F4A-8D0C432E768B}" type="pres">
      <dgm:prSet presAssocID="{97C7B53B-7FB9-4719-A326-2FA46E180B45}" presName="bottomLine" presStyleLbl="alignNode1" presStyleIdx="5" presStyleCnt="6">
        <dgm:presLayoutVars/>
      </dgm:prSet>
      <dgm:spPr/>
    </dgm:pt>
    <dgm:pt modelId="{10C05C88-2D17-4EF4-BFE0-9C4352ECFE20}" type="pres">
      <dgm:prSet presAssocID="{97C7B53B-7FB9-4719-A326-2FA46E180B45}" presName="nodeText" presStyleLbl="bgAccFollowNode1" presStyleIdx="2" presStyleCnt="3">
        <dgm:presLayoutVars>
          <dgm:bulletEnabled val="1"/>
        </dgm:presLayoutVars>
      </dgm:prSet>
      <dgm:spPr/>
    </dgm:pt>
  </dgm:ptLst>
  <dgm:cxnLst>
    <dgm:cxn modelId="{85521E07-0DCA-48AF-AFB6-242F942B9B66}" srcId="{45354F9F-A914-4C9D-9811-92A6E11DFBE6}" destId="{DC7C78E3-CB28-46D4-90F6-77BA7A3627FE}" srcOrd="1" destOrd="0" parTransId="{D2830C0E-2F9F-4236-9D96-402F6630C12A}" sibTransId="{4B5D8F5C-1AA8-4232-BF61-C20406B540B4}"/>
    <dgm:cxn modelId="{2530783D-AF33-4FBE-A2BC-F474BDB84905}" type="presOf" srcId="{4B5D8F5C-1AA8-4232-BF61-C20406B540B4}" destId="{085CF7C2-77E7-430D-A4C5-F5E45F7E950B}" srcOrd="0" destOrd="0" presId="urn:microsoft.com/office/officeart/2016/7/layout/BasicLinearProcessNumbered"/>
    <dgm:cxn modelId="{7DD21167-4C8A-40DC-9F38-80D0B4EF4CEB}" type="presOf" srcId="{DC7C78E3-CB28-46D4-90F6-77BA7A3627FE}" destId="{C860DAAA-1751-4E08-92C6-27C520E89B0D}" srcOrd="1" destOrd="0" presId="urn:microsoft.com/office/officeart/2016/7/layout/BasicLinearProcessNumbered"/>
    <dgm:cxn modelId="{3C5BE070-6ACB-4E56-946F-FC3D11E604E2}" type="presOf" srcId="{DC7C78E3-CB28-46D4-90F6-77BA7A3627FE}" destId="{CCE67443-ABDC-4BCC-80EB-D5BA813E6AE7}" srcOrd="0" destOrd="0" presId="urn:microsoft.com/office/officeart/2016/7/layout/BasicLinearProcessNumbered"/>
    <dgm:cxn modelId="{39FA308E-6632-4365-82B5-4F8E6EA03B56}" srcId="{45354F9F-A914-4C9D-9811-92A6E11DFBE6}" destId="{97C7B53B-7FB9-4719-A326-2FA46E180B45}" srcOrd="2" destOrd="0" parTransId="{08B69389-E668-4382-96FB-4D6441EDE2B0}" sibTransId="{20618FDC-C1D2-4008-8994-52321D3A0349}"/>
    <dgm:cxn modelId="{DA3E869C-2557-4E80-855E-E0A194298D58}" type="presOf" srcId="{FCD01102-DDE6-41B9-8E62-64F3FE604218}" destId="{7C916FA5-9AF6-44AE-8AD9-25E18AF019A7}" srcOrd="1" destOrd="0" presId="urn:microsoft.com/office/officeart/2016/7/layout/BasicLinearProcessNumbered"/>
    <dgm:cxn modelId="{5991329E-6560-4975-9E24-75B43BA329C1}" srcId="{45354F9F-A914-4C9D-9811-92A6E11DFBE6}" destId="{FCD01102-DDE6-41B9-8E62-64F3FE604218}" srcOrd="0" destOrd="0" parTransId="{050354F4-E041-4587-9E74-F415B4BFFD94}" sibTransId="{11C8D2C2-AD5D-4103-8D2C-3E3FC321FE4A}"/>
    <dgm:cxn modelId="{013426AC-BEBC-46C3-8BE3-D0FAAF416983}" type="presOf" srcId="{97C7B53B-7FB9-4719-A326-2FA46E180B45}" destId="{10C05C88-2D17-4EF4-BFE0-9C4352ECFE20}" srcOrd="1" destOrd="0" presId="urn:microsoft.com/office/officeart/2016/7/layout/BasicLinearProcessNumbered"/>
    <dgm:cxn modelId="{21B324B8-3C40-4DA4-AEF2-9C659FC81B68}" type="presOf" srcId="{97C7B53B-7FB9-4719-A326-2FA46E180B45}" destId="{9CC9643B-A43D-496C-80B0-1D269D149D5F}" srcOrd="0" destOrd="0" presId="urn:microsoft.com/office/officeart/2016/7/layout/BasicLinearProcessNumbered"/>
    <dgm:cxn modelId="{21D83AD2-10DA-4705-BA9B-7B71104B014A}" type="presOf" srcId="{20618FDC-C1D2-4008-8994-52321D3A0349}" destId="{C3C26233-3BAA-4612-A12C-DCABD7592C87}" srcOrd="0" destOrd="0" presId="urn:microsoft.com/office/officeart/2016/7/layout/BasicLinearProcessNumbered"/>
    <dgm:cxn modelId="{CE744AD2-839A-4DEE-8C05-E69901075FFA}" type="presOf" srcId="{11C8D2C2-AD5D-4103-8D2C-3E3FC321FE4A}" destId="{856D824D-5A2D-4370-B24C-9676D3B3AA48}" srcOrd="0" destOrd="0" presId="urn:microsoft.com/office/officeart/2016/7/layout/BasicLinearProcessNumbered"/>
    <dgm:cxn modelId="{AB9DACDF-A2BE-454F-94E1-47601FE42DC6}" type="presOf" srcId="{45354F9F-A914-4C9D-9811-92A6E11DFBE6}" destId="{50EB4D5E-28EE-4C03-905F-464873A27775}" srcOrd="0" destOrd="0" presId="urn:microsoft.com/office/officeart/2016/7/layout/BasicLinearProcessNumbered"/>
    <dgm:cxn modelId="{45B93CE7-0E20-48AB-BD3D-A52FF882350D}" type="presOf" srcId="{FCD01102-DDE6-41B9-8E62-64F3FE604218}" destId="{7974CC22-33F0-445A-9EF1-E1861D5C381D}" srcOrd="0" destOrd="0" presId="urn:microsoft.com/office/officeart/2016/7/layout/BasicLinearProcessNumbered"/>
    <dgm:cxn modelId="{B96EA418-B992-408B-B13C-7B6A6936D483}" type="presParOf" srcId="{50EB4D5E-28EE-4C03-905F-464873A27775}" destId="{C1EB857B-0F10-44E4-964E-69F00F8DB2CC}" srcOrd="0" destOrd="0" presId="urn:microsoft.com/office/officeart/2016/7/layout/BasicLinearProcessNumbered"/>
    <dgm:cxn modelId="{CADFC59C-CCEA-470D-A8B3-DA36ED39C537}" type="presParOf" srcId="{C1EB857B-0F10-44E4-964E-69F00F8DB2CC}" destId="{7974CC22-33F0-445A-9EF1-E1861D5C381D}" srcOrd="0" destOrd="0" presId="urn:microsoft.com/office/officeart/2016/7/layout/BasicLinearProcessNumbered"/>
    <dgm:cxn modelId="{1A86CE87-CC84-4D83-BE7B-8A338F8A517A}" type="presParOf" srcId="{C1EB857B-0F10-44E4-964E-69F00F8DB2CC}" destId="{856D824D-5A2D-4370-B24C-9676D3B3AA48}" srcOrd="1" destOrd="0" presId="urn:microsoft.com/office/officeart/2016/7/layout/BasicLinearProcessNumbered"/>
    <dgm:cxn modelId="{6CF2C8F3-555A-4051-A6FA-E84FA3EE31E1}" type="presParOf" srcId="{C1EB857B-0F10-44E4-964E-69F00F8DB2CC}" destId="{A714103E-D6C1-4C20-8FD9-7D33ABB57080}" srcOrd="2" destOrd="0" presId="urn:microsoft.com/office/officeart/2016/7/layout/BasicLinearProcessNumbered"/>
    <dgm:cxn modelId="{450E113B-1899-4823-AAFE-14C528110366}" type="presParOf" srcId="{C1EB857B-0F10-44E4-964E-69F00F8DB2CC}" destId="{7C916FA5-9AF6-44AE-8AD9-25E18AF019A7}" srcOrd="3" destOrd="0" presId="urn:microsoft.com/office/officeart/2016/7/layout/BasicLinearProcessNumbered"/>
    <dgm:cxn modelId="{A6F962BD-7999-49C9-9AC9-D95E89B1B494}" type="presParOf" srcId="{50EB4D5E-28EE-4C03-905F-464873A27775}" destId="{7F5061E6-8337-443F-BC18-FA36F1425EB8}" srcOrd="1" destOrd="0" presId="urn:microsoft.com/office/officeart/2016/7/layout/BasicLinearProcessNumbered"/>
    <dgm:cxn modelId="{1C69A54A-E31D-4E3F-9D86-EDE94317B81E}" type="presParOf" srcId="{50EB4D5E-28EE-4C03-905F-464873A27775}" destId="{398592C4-B31F-410E-9316-260729F76214}" srcOrd="2" destOrd="0" presId="urn:microsoft.com/office/officeart/2016/7/layout/BasicLinearProcessNumbered"/>
    <dgm:cxn modelId="{A8B0BF01-B34C-4606-9205-D6F71A86EDAA}" type="presParOf" srcId="{398592C4-B31F-410E-9316-260729F76214}" destId="{CCE67443-ABDC-4BCC-80EB-D5BA813E6AE7}" srcOrd="0" destOrd="0" presId="urn:microsoft.com/office/officeart/2016/7/layout/BasicLinearProcessNumbered"/>
    <dgm:cxn modelId="{CB0C1311-2129-44EA-B372-0041F9E2788F}" type="presParOf" srcId="{398592C4-B31F-410E-9316-260729F76214}" destId="{085CF7C2-77E7-430D-A4C5-F5E45F7E950B}" srcOrd="1" destOrd="0" presId="urn:microsoft.com/office/officeart/2016/7/layout/BasicLinearProcessNumbered"/>
    <dgm:cxn modelId="{FCFEB766-CABB-4F8B-9A9E-C493DD42E41B}" type="presParOf" srcId="{398592C4-B31F-410E-9316-260729F76214}" destId="{3CF03665-40A2-4753-8CCD-73FABD9B8D9A}" srcOrd="2" destOrd="0" presId="urn:microsoft.com/office/officeart/2016/7/layout/BasicLinearProcessNumbered"/>
    <dgm:cxn modelId="{351571BC-A077-45ED-8125-C93B68682E64}" type="presParOf" srcId="{398592C4-B31F-410E-9316-260729F76214}" destId="{C860DAAA-1751-4E08-92C6-27C520E89B0D}" srcOrd="3" destOrd="0" presId="urn:microsoft.com/office/officeart/2016/7/layout/BasicLinearProcessNumbered"/>
    <dgm:cxn modelId="{BB508823-B69C-4E22-9598-B9C13904FCEA}" type="presParOf" srcId="{50EB4D5E-28EE-4C03-905F-464873A27775}" destId="{8AC1E569-0562-4429-A53F-C5755CF63999}" srcOrd="3" destOrd="0" presId="urn:microsoft.com/office/officeart/2016/7/layout/BasicLinearProcessNumbered"/>
    <dgm:cxn modelId="{D0F3BA81-B829-4F46-9CE7-4DEB0847145C}" type="presParOf" srcId="{50EB4D5E-28EE-4C03-905F-464873A27775}" destId="{28AE5E0E-D611-4FEB-B0AE-5965CDC81C18}" srcOrd="4" destOrd="0" presId="urn:microsoft.com/office/officeart/2016/7/layout/BasicLinearProcessNumbered"/>
    <dgm:cxn modelId="{FCF78473-255D-4C68-BA64-F6FC377B4108}" type="presParOf" srcId="{28AE5E0E-D611-4FEB-B0AE-5965CDC81C18}" destId="{9CC9643B-A43D-496C-80B0-1D269D149D5F}" srcOrd="0" destOrd="0" presId="urn:microsoft.com/office/officeart/2016/7/layout/BasicLinearProcessNumbered"/>
    <dgm:cxn modelId="{B39A70E7-3812-493A-B20D-5D9115BF2635}" type="presParOf" srcId="{28AE5E0E-D611-4FEB-B0AE-5965CDC81C18}" destId="{C3C26233-3BAA-4612-A12C-DCABD7592C87}" srcOrd="1" destOrd="0" presId="urn:microsoft.com/office/officeart/2016/7/layout/BasicLinearProcessNumbered"/>
    <dgm:cxn modelId="{4CD47D34-235E-445C-B624-A7F18CF5BC5E}" type="presParOf" srcId="{28AE5E0E-D611-4FEB-B0AE-5965CDC81C18}" destId="{A0837277-8F1A-48D9-9F4A-8D0C432E768B}" srcOrd="2" destOrd="0" presId="urn:microsoft.com/office/officeart/2016/7/layout/BasicLinearProcessNumbered"/>
    <dgm:cxn modelId="{71032429-A738-4591-AA43-0DF92684789F}" type="presParOf" srcId="{28AE5E0E-D611-4FEB-B0AE-5965CDC81C18}" destId="{10C05C88-2D17-4EF4-BFE0-9C4352ECFE2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36F094-B7B5-43FC-9119-4A8289FF685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F5D6097-0008-4A31-844A-B7C0E20121C5}">
      <dgm:prSet/>
      <dgm:spPr/>
      <dgm:t>
        <a:bodyPr/>
        <a:lstStyle/>
        <a:p>
          <a:r>
            <a:rPr lang="tr-TR"/>
            <a:t>2 ya da daha fazla bilgisayarda depolanan ve bir ağ üzerinde dağıtılan bilgiler için kullanılan veri tabanı türüdür.</a:t>
          </a:r>
          <a:endParaRPr lang="en-US"/>
        </a:p>
      </dgm:t>
    </dgm:pt>
    <dgm:pt modelId="{49583531-C7F9-4C3B-B593-A39E3109616A}" type="parTrans" cxnId="{8A5D808F-D4DA-441F-BD4D-01AD3A7E873D}">
      <dgm:prSet/>
      <dgm:spPr/>
      <dgm:t>
        <a:bodyPr/>
        <a:lstStyle/>
        <a:p>
          <a:endParaRPr lang="en-US"/>
        </a:p>
      </dgm:t>
    </dgm:pt>
    <dgm:pt modelId="{332F28FE-4A32-4CBE-ADA2-8DDCE8D69DAF}" type="sibTrans" cxnId="{8A5D808F-D4DA-441F-BD4D-01AD3A7E873D}">
      <dgm:prSet/>
      <dgm:spPr/>
      <dgm:t>
        <a:bodyPr/>
        <a:lstStyle/>
        <a:p>
          <a:endParaRPr lang="en-US"/>
        </a:p>
      </dgm:t>
    </dgm:pt>
    <dgm:pt modelId="{49409AE4-D365-4A88-8FA0-CFE7C209D6B1}">
      <dgm:prSet/>
      <dgm:spPr/>
      <dgm:t>
        <a:bodyPr/>
        <a:lstStyle/>
        <a:p>
          <a:r>
            <a:rPr lang="tr-TR"/>
            <a:t>Veri tabanını ağ üzerinden kullanmak iççin parçalara ayrılması sorguların daha hızlı olmasına olanak verir.</a:t>
          </a:r>
          <a:endParaRPr lang="en-US"/>
        </a:p>
      </dgm:t>
    </dgm:pt>
    <dgm:pt modelId="{52DC3FE7-5EB6-4F8C-B247-7A3E9B598F5D}" type="parTrans" cxnId="{C4EBAC9B-2E55-415B-9ECD-F78BFDAF9754}">
      <dgm:prSet/>
      <dgm:spPr/>
      <dgm:t>
        <a:bodyPr/>
        <a:lstStyle/>
        <a:p>
          <a:endParaRPr lang="en-US"/>
        </a:p>
      </dgm:t>
    </dgm:pt>
    <dgm:pt modelId="{50CE3D3B-62F9-4A0C-93A0-EAEFC26AC505}" type="sibTrans" cxnId="{C4EBAC9B-2E55-415B-9ECD-F78BFDAF9754}">
      <dgm:prSet/>
      <dgm:spPr/>
      <dgm:t>
        <a:bodyPr/>
        <a:lstStyle/>
        <a:p>
          <a:endParaRPr lang="en-US"/>
        </a:p>
      </dgm:t>
    </dgm:pt>
    <dgm:pt modelId="{64F26344-35FE-4D61-A360-E6B4864786AD}">
      <dgm:prSet/>
      <dgm:spPr/>
      <dgm:t>
        <a:bodyPr/>
        <a:lstStyle/>
        <a:p>
          <a:r>
            <a:rPr lang="tr-TR"/>
            <a:t>Birden fazla veri tabanına erişilmesine rağmen tek bir veri tabanında çalışılıyormuş gibi işlem yapılır.</a:t>
          </a:r>
          <a:endParaRPr lang="en-US"/>
        </a:p>
      </dgm:t>
    </dgm:pt>
    <dgm:pt modelId="{1D2959F2-629F-4D8F-93F1-5AE3AE79030A}" type="parTrans" cxnId="{F238D5DD-4756-4C5F-9435-D3BB5A402D00}">
      <dgm:prSet/>
      <dgm:spPr/>
      <dgm:t>
        <a:bodyPr/>
        <a:lstStyle/>
        <a:p>
          <a:endParaRPr lang="en-US"/>
        </a:p>
      </dgm:t>
    </dgm:pt>
    <dgm:pt modelId="{CF2B104A-81D9-4FD4-9DDB-B0FED9920768}" type="sibTrans" cxnId="{F238D5DD-4756-4C5F-9435-D3BB5A402D00}">
      <dgm:prSet/>
      <dgm:spPr/>
      <dgm:t>
        <a:bodyPr/>
        <a:lstStyle/>
        <a:p>
          <a:endParaRPr lang="en-US"/>
        </a:p>
      </dgm:t>
    </dgm:pt>
    <dgm:pt modelId="{BDE885B2-40F4-448F-8A4C-44077F4E0230}" type="pres">
      <dgm:prSet presAssocID="{A436F094-B7B5-43FC-9119-4A8289FF6858}" presName="linear" presStyleCnt="0">
        <dgm:presLayoutVars>
          <dgm:animLvl val="lvl"/>
          <dgm:resizeHandles val="exact"/>
        </dgm:presLayoutVars>
      </dgm:prSet>
      <dgm:spPr/>
    </dgm:pt>
    <dgm:pt modelId="{819BD059-1715-4360-AE06-42B3C446683C}" type="pres">
      <dgm:prSet presAssocID="{BF5D6097-0008-4A31-844A-B7C0E20121C5}" presName="parentText" presStyleLbl="node1" presStyleIdx="0" presStyleCnt="3">
        <dgm:presLayoutVars>
          <dgm:chMax val="0"/>
          <dgm:bulletEnabled val="1"/>
        </dgm:presLayoutVars>
      </dgm:prSet>
      <dgm:spPr/>
    </dgm:pt>
    <dgm:pt modelId="{EC01019A-8E63-440D-988D-34CAB4EED8A6}" type="pres">
      <dgm:prSet presAssocID="{332F28FE-4A32-4CBE-ADA2-8DDCE8D69DAF}" presName="spacer" presStyleCnt="0"/>
      <dgm:spPr/>
    </dgm:pt>
    <dgm:pt modelId="{8767422C-002F-45EE-9FB2-5229FE8D74F2}" type="pres">
      <dgm:prSet presAssocID="{49409AE4-D365-4A88-8FA0-CFE7C209D6B1}" presName="parentText" presStyleLbl="node1" presStyleIdx="1" presStyleCnt="3">
        <dgm:presLayoutVars>
          <dgm:chMax val="0"/>
          <dgm:bulletEnabled val="1"/>
        </dgm:presLayoutVars>
      </dgm:prSet>
      <dgm:spPr/>
    </dgm:pt>
    <dgm:pt modelId="{17A23636-F6F4-4D52-8245-1010027BF3DD}" type="pres">
      <dgm:prSet presAssocID="{50CE3D3B-62F9-4A0C-93A0-EAEFC26AC505}" presName="spacer" presStyleCnt="0"/>
      <dgm:spPr/>
    </dgm:pt>
    <dgm:pt modelId="{19E51127-00B0-4657-80A6-0FB9BA57F8C0}" type="pres">
      <dgm:prSet presAssocID="{64F26344-35FE-4D61-A360-E6B4864786AD}" presName="parentText" presStyleLbl="node1" presStyleIdx="2" presStyleCnt="3">
        <dgm:presLayoutVars>
          <dgm:chMax val="0"/>
          <dgm:bulletEnabled val="1"/>
        </dgm:presLayoutVars>
      </dgm:prSet>
      <dgm:spPr/>
    </dgm:pt>
  </dgm:ptLst>
  <dgm:cxnLst>
    <dgm:cxn modelId="{DC06993B-BA0B-47E4-A23C-7C0EDB01FF38}" type="presOf" srcId="{64F26344-35FE-4D61-A360-E6B4864786AD}" destId="{19E51127-00B0-4657-80A6-0FB9BA57F8C0}" srcOrd="0" destOrd="0" presId="urn:microsoft.com/office/officeart/2005/8/layout/vList2"/>
    <dgm:cxn modelId="{8A5D808F-D4DA-441F-BD4D-01AD3A7E873D}" srcId="{A436F094-B7B5-43FC-9119-4A8289FF6858}" destId="{BF5D6097-0008-4A31-844A-B7C0E20121C5}" srcOrd="0" destOrd="0" parTransId="{49583531-C7F9-4C3B-B593-A39E3109616A}" sibTransId="{332F28FE-4A32-4CBE-ADA2-8DDCE8D69DAF}"/>
    <dgm:cxn modelId="{16193C94-9923-49B6-9DEA-209FE83CAC70}" type="presOf" srcId="{A436F094-B7B5-43FC-9119-4A8289FF6858}" destId="{BDE885B2-40F4-448F-8A4C-44077F4E0230}" srcOrd="0" destOrd="0" presId="urn:microsoft.com/office/officeart/2005/8/layout/vList2"/>
    <dgm:cxn modelId="{C4EBAC9B-2E55-415B-9ECD-F78BFDAF9754}" srcId="{A436F094-B7B5-43FC-9119-4A8289FF6858}" destId="{49409AE4-D365-4A88-8FA0-CFE7C209D6B1}" srcOrd="1" destOrd="0" parTransId="{52DC3FE7-5EB6-4F8C-B247-7A3E9B598F5D}" sibTransId="{50CE3D3B-62F9-4A0C-93A0-EAEFC26AC505}"/>
    <dgm:cxn modelId="{F238D5DD-4756-4C5F-9435-D3BB5A402D00}" srcId="{A436F094-B7B5-43FC-9119-4A8289FF6858}" destId="{64F26344-35FE-4D61-A360-E6B4864786AD}" srcOrd="2" destOrd="0" parTransId="{1D2959F2-629F-4D8F-93F1-5AE3AE79030A}" sibTransId="{CF2B104A-81D9-4FD4-9DDB-B0FED9920768}"/>
    <dgm:cxn modelId="{851DE1EB-DD17-478C-AD71-B98F090D469B}" type="presOf" srcId="{BF5D6097-0008-4A31-844A-B7C0E20121C5}" destId="{819BD059-1715-4360-AE06-42B3C446683C}" srcOrd="0" destOrd="0" presId="urn:microsoft.com/office/officeart/2005/8/layout/vList2"/>
    <dgm:cxn modelId="{270281FD-6889-44C5-B9AE-37E7C36EB00C}" type="presOf" srcId="{49409AE4-D365-4A88-8FA0-CFE7C209D6B1}" destId="{8767422C-002F-45EE-9FB2-5229FE8D74F2}" srcOrd="0" destOrd="0" presId="urn:microsoft.com/office/officeart/2005/8/layout/vList2"/>
    <dgm:cxn modelId="{DC51A479-8341-4FA0-AB37-B66855C4BD37}" type="presParOf" srcId="{BDE885B2-40F4-448F-8A4C-44077F4E0230}" destId="{819BD059-1715-4360-AE06-42B3C446683C}" srcOrd="0" destOrd="0" presId="urn:microsoft.com/office/officeart/2005/8/layout/vList2"/>
    <dgm:cxn modelId="{BAB2ACE1-C965-44A8-BD36-DC39EBCE677B}" type="presParOf" srcId="{BDE885B2-40F4-448F-8A4C-44077F4E0230}" destId="{EC01019A-8E63-440D-988D-34CAB4EED8A6}" srcOrd="1" destOrd="0" presId="urn:microsoft.com/office/officeart/2005/8/layout/vList2"/>
    <dgm:cxn modelId="{D5B9964E-3316-4C46-9C3A-1C5B67F556C2}" type="presParOf" srcId="{BDE885B2-40F4-448F-8A4C-44077F4E0230}" destId="{8767422C-002F-45EE-9FB2-5229FE8D74F2}" srcOrd="2" destOrd="0" presId="urn:microsoft.com/office/officeart/2005/8/layout/vList2"/>
    <dgm:cxn modelId="{B4F2E011-9C63-48AF-AFCB-0F6414665D3E}" type="presParOf" srcId="{BDE885B2-40F4-448F-8A4C-44077F4E0230}" destId="{17A23636-F6F4-4D52-8245-1010027BF3DD}" srcOrd="3" destOrd="0" presId="urn:microsoft.com/office/officeart/2005/8/layout/vList2"/>
    <dgm:cxn modelId="{0A9829D2-2AF4-460B-A303-C9237BAD2C37}" type="presParOf" srcId="{BDE885B2-40F4-448F-8A4C-44077F4E0230}" destId="{19E51127-00B0-4657-80A6-0FB9BA57F8C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501387-CF6D-4D90-9299-BB94CFD27BD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9221130-C89C-4BFA-88EA-BCDD34A80BD9}">
      <dgm:prSet/>
      <dgm:spPr/>
      <dgm:t>
        <a:bodyPr/>
        <a:lstStyle/>
        <a:p>
          <a:pPr>
            <a:lnSpc>
              <a:spcPct val="100000"/>
            </a:lnSpc>
          </a:pPr>
          <a:r>
            <a:rPr lang="tr-TR"/>
            <a:t>NoSql veri tabanları Sql veri tabanlarına alternatif olarak geliştirilmiştir.</a:t>
          </a:r>
          <a:endParaRPr lang="en-US"/>
        </a:p>
      </dgm:t>
    </dgm:pt>
    <dgm:pt modelId="{EE914375-A24D-4043-AF9F-73D72B157560}" type="parTrans" cxnId="{2B8182F8-796E-48B8-9E7E-20B775961D6D}">
      <dgm:prSet/>
      <dgm:spPr/>
      <dgm:t>
        <a:bodyPr/>
        <a:lstStyle/>
        <a:p>
          <a:endParaRPr lang="en-US"/>
        </a:p>
      </dgm:t>
    </dgm:pt>
    <dgm:pt modelId="{BB831BB7-8C56-461D-8346-E1D72E242A4B}" type="sibTrans" cxnId="{2B8182F8-796E-48B8-9E7E-20B775961D6D}">
      <dgm:prSet/>
      <dgm:spPr/>
      <dgm:t>
        <a:bodyPr/>
        <a:lstStyle/>
        <a:p>
          <a:pPr>
            <a:lnSpc>
              <a:spcPct val="100000"/>
            </a:lnSpc>
          </a:pPr>
          <a:endParaRPr lang="en-US"/>
        </a:p>
      </dgm:t>
    </dgm:pt>
    <dgm:pt modelId="{6261689C-5277-4278-B65D-E91FE12F75DF}">
      <dgm:prSet/>
      <dgm:spPr/>
      <dgm:t>
        <a:bodyPr/>
        <a:lstStyle/>
        <a:p>
          <a:pPr>
            <a:lnSpc>
              <a:spcPct val="100000"/>
            </a:lnSpc>
          </a:pPr>
          <a:r>
            <a:rPr lang="tr-TR"/>
            <a:t>İlişkisel olamayan veri tabanları yatay olarak ölçeklendirilen bir veri depolama sistemidir.</a:t>
          </a:r>
          <a:endParaRPr lang="en-US"/>
        </a:p>
      </dgm:t>
    </dgm:pt>
    <dgm:pt modelId="{EC4C4355-DDAA-4BEC-AFEB-C3900E8BD851}" type="parTrans" cxnId="{3F50E867-1E28-4B63-ACA6-857ACEF123AF}">
      <dgm:prSet/>
      <dgm:spPr/>
      <dgm:t>
        <a:bodyPr/>
        <a:lstStyle/>
        <a:p>
          <a:endParaRPr lang="en-US"/>
        </a:p>
      </dgm:t>
    </dgm:pt>
    <dgm:pt modelId="{613671B4-45E3-4424-AFA3-EAD37ED52A44}" type="sibTrans" cxnId="{3F50E867-1E28-4B63-ACA6-857ACEF123AF}">
      <dgm:prSet/>
      <dgm:spPr/>
      <dgm:t>
        <a:bodyPr/>
        <a:lstStyle/>
        <a:p>
          <a:pPr>
            <a:lnSpc>
              <a:spcPct val="100000"/>
            </a:lnSpc>
          </a:pPr>
          <a:endParaRPr lang="en-US"/>
        </a:p>
      </dgm:t>
    </dgm:pt>
    <dgm:pt modelId="{88BE0FB9-6E12-4900-838F-DFB4ED478AC9}">
      <dgm:prSet/>
      <dgm:spPr/>
      <dgm:t>
        <a:bodyPr/>
        <a:lstStyle/>
        <a:p>
          <a:pPr>
            <a:lnSpc>
              <a:spcPct val="100000"/>
            </a:lnSpc>
          </a:pPr>
          <a:r>
            <a:rPr lang="tr-TR"/>
            <a:t>NoSql en temel özelliği ölçek sorununa en iyi cevap veren olmasıdır.</a:t>
          </a:r>
          <a:endParaRPr lang="en-US"/>
        </a:p>
      </dgm:t>
    </dgm:pt>
    <dgm:pt modelId="{8C8D4F26-288D-47A3-9C6A-FA00CD3C8DCD}" type="parTrans" cxnId="{DEA13DB3-1412-4376-82EF-ECEE20FC5748}">
      <dgm:prSet/>
      <dgm:spPr/>
      <dgm:t>
        <a:bodyPr/>
        <a:lstStyle/>
        <a:p>
          <a:endParaRPr lang="en-US"/>
        </a:p>
      </dgm:t>
    </dgm:pt>
    <dgm:pt modelId="{C8E62EB9-905D-4188-80BC-86F63EDD0EC1}" type="sibTrans" cxnId="{DEA13DB3-1412-4376-82EF-ECEE20FC5748}">
      <dgm:prSet/>
      <dgm:spPr/>
      <dgm:t>
        <a:bodyPr/>
        <a:lstStyle/>
        <a:p>
          <a:pPr>
            <a:lnSpc>
              <a:spcPct val="100000"/>
            </a:lnSpc>
          </a:pPr>
          <a:endParaRPr lang="en-US"/>
        </a:p>
      </dgm:t>
    </dgm:pt>
    <dgm:pt modelId="{BB6B7A6E-ABA5-443A-A691-35E2B323C856}">
      <dgm:prSet/>
      <dgm:spPr/>
      <dgm:t>
        <a:bodyPr/>
        <a:lstStyle/>
        <a:p>
          <a:pPr>
            <a:lnSpc>
              <a:spcPct val="100000"/>
            </a:lnSpc>
          </a:pPr>
          <a:r>
            <a:rPr lang="tr-TR"/>
            <a:t>Sql veri tabanı sistemlerine göre ölçek sorununa daha iyi cevap vermesi kullanıcıları tercih yönünden etkilemektedir.</a:t>
          </a:r>
          <a:endParaRPr lang="en-US"/>
        </a:p>
      </dgm:t>
    </dgm:pt>
    <dgm:pt modelId="{E1C2D330-12C0-4971-A9C0-CB8B7C6705AD}" type="parTrans" cxnId="{7D42A57D-7940-4F31-AB36-B0A15892C9CF}">
      <dgm:prSet/>
      <dgm:spPr/>
      <dgm:t>
        <a:bodyPr/>
        <a:lstStyle/>
        <a:p>
          <a:endParaRPr lang="en-US"/>
        </a:p>
      </dgm:t>
    </dgm:pt>
    <dgm:pt modelId="{C190F0B8-6AD0-4D53-BB96-7251D0CE7D65}" type="sibTrans" cxnId="{7D42A57D-7940-4F31-AB36-B0A15892C9CF}">
      <dgm:prSet/>
      <dgm:spPr/>
      <dgm:t>
        <a:bodyPr/>
        <a:lstStyle/>
        <a:p>
          <a:endParaRPr lang="en-US"/>
        </a:p>
      </dgm:t>
    </dgm:pt>
    <dgm:pt modelId="{0560FFD4-8C94-410A-A6D6-94465E1635C2}" type="pres">
      <dgm:prSet presAssocID="{42501387-CF6D-4D90-9299-BB94CFD27BD8}" presName="root" presStyleCnt="0">
        <dgm:presLayoutVars>
          <dgm:dir/>
          <dgm:resizeHandles val="exact"/>
        </dgm:presLayoutVars>
      </dgm:prSet>
      <dgm:spPr/>
    </dgm:pt>
    <dgm:pt modelId="{7D0768F0-B450-46DC-AD8A-6AC494F9AA82}" type="pres">
      <dgm:prSet presAssocID="{42501387-CF6D-4D90-9299-BB94CFD27BD8}" presName="container" presStyleCnt="0">
        <dgm:presLayoutVars>
          <dgm:dir/>
          <dgm:resizeHandles val="exact"/>
        </dgm:presLayoutVars>
      </dgm:prSet>
      <dgm:spPr/>
    </dgm:pt>
    <dgm:pt modelId="{4D50C277-15F1-4389-BD1A-0FC2EB15B600}" type="pres">
      <dgm:prSet presAssocID="{39221130-C89C-4BFA-88EA-BCDD34A80BD9}" presName="compNode" presStyleCnt="0"/>
      <dgm:spPr/>
    </dgm:pt>
    <dgm:pt modelId="{AF08E8DC-B12C-4F9B-A328-FD0660250144}" type="pres">
      <dgm:prSet presAssocID="{39221130-C89C-4BFA-88EA-BCDD34A80BD9}" presName="iconBgRect" presStyleLbl="bgShp" presStyleIdx="0" presStyleCnt="4"/>
      <dgm:spPr/>
    </dgm:pt>
    <dgm:pt modelId="{5BA9C55F-E01A-4E18-B288-8D1657A3BEA1}" type="pres">
      <dgm:prSet presAssocID="{39221130-C89C-4BFA-88EA-BCDD34A80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eri tabanı"/>
        </a:ext>
      </dgm:extLst>
    </dgm:pt>
    <dgm:pt modelId="{A27E4443-AE81-498D-9A10-13CDA11D349C}" type="pres">
      <dgm:prSet presAssocID="{39221130-C89C-4BFA-88EA-BCDD34A80BD9}" presName="spaceRect" presStyleCnt="0"/>
      <dgm:spPr/>
    </dgm:pt>
    <dgm:pt modelId="{60CDEB2D-358D-4EAF-BA25-0D4FA0FC4618}" type="pres">
      <dgm:prSet presAssocID="{39221130-C89C-4BFA-88EA-BCDD34A80BD9}" presName="textRect" presStyleLbl="revTx" presStyleIdx="0" presStyleCnt="4">
        <dgm:presLayoutVars>
          <dgm:chMax val="1"/>
          <dgm:chPref val="1"/>
        </dgm:presLayoutVars>
      </dgm:prSet>
      <dgm:spPr/>
    </dgm:pt>
    <dgm:pt modelId="{BDEF224E-280B-465B-8B96-0F8C55ABF0E5}" type="pres">
      <dgm:prSet presAssocID="{BB831BB7-8C56-461D-8346-E1D72E242A4B}" presName="sibTrans" presStyleLbl="sibTrans2D1" presStyleIdx="0" presStyleCnt="0"/>
      <dgm:spPr/>
    </dgm:pt>
    <dgm:pt modelId="{B3296076-2EE8-4D10-97AC-CE817AB77A32}" type="pres">
      <dgm:prSet presAssocID="{6261689C-5277-4278-B65D-E91FE12F75DF}" presName="compNode" presStyleCnt="0"/>
      <dgm:spPr/>
    </dgm:pt>
    <dgm:pt modelId="{FE3F8CAE-ACB4-4355-A9A4-773B80C43A65}" type="pres">
      <dgm:prSet presAssocID="{6261689C-5277-4278-B65D-E91FE12F75DF}" presName="iconBgRect" presStyleLbl="bgShp" presStyleIdx="1" presStyleCnt="4"/>
      <dgm:spPr/>
    </dgm:pt>
    <dgm:pt modelId="{7410994E-A69A-479A-834B-1F624860F879}" type="pres">
      <dgm:prSet presAssocID="{6261689C-5277-4278-B65D-E91FE12F75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ilgisayar"/>
        </a:ext>
      </dgm:extLst>
    </dgm:pt>
    <dgm:pt modelId="{702347C1-1720-48E7-BC7D-BA4487F64721}" type="pres">
      <dgm:prSet presAssocID="{6261689C-5277-4278-B65D-E91FE12F75DF}" presName="spaceRect" presStyleCnt="0"/>
      <dgm:spPr/>
    </dgm:pt>
    <dgm:pt modelId="{93A37B90-9397-4C1B-ACE8-6B315374796D}" type="pres">
      <dgm:prSet presAssocID="{6261689C-5277-4278-B65D-E91FE12F75DF}" presName="textRect" presStyleLbl="revTx" presStyleIdx="1" presStyleCnt="4">
        <dgm:presLayoutVars>
          <dgm:chMax val="1"/>
          <dgm:chPref val="1"/>
        </dgm:presLayoutVars>
      </dgm:prSet>
      <dgm:spPr/>
    </dgm:pt>
    <dgm:pt modelId="{AFC38336-696F-4800-B11C-98B0EF0402F4}" type="pres">
      <dgm:prSet presAssocID="{613671B4-45E3-4424-AFA3-EAD37ED52A44}" presName="sibTrans" presStyleLbl="sibTrans2D1" presStyleIdx="0" presStyleCnt="0"/>
      <dgm:spPr/>
    </dgm:pt>
    <dgm:pt modelId="{57A40D60-1328-477E-8762-83329DBE0D8E}" type="pres">
      <dgm:prSet presAssocID="{88BE0FB9-6E12-4900-838F-DFB4ED478AC9}" presName="compNode" presStyleCnt="0"/>
      <dgm:spPr/>
    </dgm:pt>
    <dgm:pt modelId="{5AEDFEDE-407A-4510-AD2E-962BB8AFC08B}" type="pres">
      <dgm:prSet presAssocID="{88BE0FB9-6E12-4900-838F-DFB4ED478AC9}" presName="iconBgRect" presStyleLbl="bgShp" presStyleIdx="2" presStyleCnt="4"/>
      <dgm:spPr/>
    </dgm:pt>
    <dgm:pt modelId="{BEE0BA0D-786E-4009-BA59-BDAD9CCADCA0}" type="pres">
      <dgm:prSet presAssocID="{88BE0FB9-6E12-4900-838F-DFB4ED478A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humbs Up Sign"/>
        </a:ext>
      </dgm:extLst>
    </dgm:pt>
    <dgm:pt modelId="{EE33C23D-4555-400B-A4A0-58BCFEFAD2AD}" type="pres">
      <dgm:prSet presAssocID="{88BE0FB9-6E12-4900-838F-DFB4ED478AC9}" presName="spaceRect" presStyleCnt="0"/>
      <dgm:spPr/>
    </dgm:pt>
    <dgm:pt modelId="{E281BBE0-BC75-45AB-A1F8-F6D1BC42927D}" type="pres">
      <dgm:prSet presAssocID="{88BE0FB9-6E12-4900-838F-DFB4ED478AC9}" presName="textRect" presStyleLbl="revTx" presStyleIdx="2" presStyleCnt="4">
        <dgm:presLayoutVars>
          <dgm:chMax val="1"/>
          <dgm:chPref val="1"/>
        </dgm:presLayoutVars>
      </dgm:prSet>
      <dgm:spPr/>
    </dgm:pt>
    <dgm:pt modelId="{71AF08CA-0269-4537-AEDD-C18E13AB5311}" type="pres">
      <dgm:prSet presAssocID="{C8E62EB9-905D-4188-80BC-86F63EDD0EC1}" presName="sibTrans" presStyleLbl="sibTrans2D1" presStyleIdx="0" presStyleCnt="0"/>
      <dgm:spPr/>
    </dgm:pt>
    <dgm:pt modelId="{48CBCA51-8DE9-41A5-B413-6F8A4A7AE7B0}" type="pres">
      <dgm:prSet presAssocID="{BB6B7A6E-ABA5-443A-A691-35E2B323C856}" presName="compNode" presStyleCnt="0"/>
      <dgm:spPr/>
    </dgm:pt>
    <dgm:pt modelId="{DBA6D89B-F527-43A1-9EEC-8C39D08A5C51}" type="pres">
      <dgm:prSet presAssocID="{BB6B7A6E-ABA5-443A-A691-35E2B323C856}" presName="iconBgRect" presStyleLbl="bgShp" presStyleIdx="3" presStyleCnt="4"/>
      <dgm:spPr/>
    </dgm:pt>
    <dgm:pt modelId="{F72AF836-B606-4261-90B4-1A395AF30BF1}" type="pres">
      <dgm:prSet presAssocID="{BB6B7A6E-ABA5-443A-A691-35E2B323C8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nay işareti"/>
        </a:ext>
      </dgm:extLst>
    </dgm:pt>
    <dgm:pt modelId="{546AE408-2BBB-4FFC-A873-68C3166F69AB}" type="pres">
      <dgm:prSet presAssocID="{BB6B7A6E-ABA5-443A-A691-35E2B323C856}" presName="spaceRect" presStyleCnt="0"/>
      <dgm:spPr/>
    </dgm:pt>
    <dgm:pt modelId="{1ACA1707-0A38-4C14-BD04-12B44732E286}" type="pres">
      <dgm:prSet presAssocID="{BB6B7A6E-ABA5-443A-A691-35E2B323C856}" presName="textRect" presStyleLbl="revTx" presStyleIdx="3" presStyleCnt="4">
        <dgm:presLayoutVars>
          <dgm:chMax val="1"/>
          <dgm:chPref val="1"/>
        </dgm:presLayoutVars>
      </dgm:prSet>
      <dgm:spPr/>
    </dgm:pt>
  </dgm:ptLst>
  <dgm:cxnLst>
    <dgm:cxn modelId="{4D30C807-4533-496B-A795-EB073E92BBB6}" type="presOf" srcId="{613671B4-45E3-4424-AFA3-EAD37ED52A44}" destId="{AFC38336-696F-4800-B11C-98B0EF0402F4}" srcOrd="0" destOrd="0" presId="urn:microsoft.com/office/officeart/2018/2/layout/IconCircleList"/>
    <dgm:cxn modelId="{88425310-93BA-49E7-A32B-649F414F0FBD}" type="presOf" srcId="{BB831BB7-8C56-461D-8346-E1D72E242A4B}" destId="{BDEF224E-280B-465B-8B96-0F8C55ABF0E5}" srcOrd="0" destOrd="0" presId="urn:microsoft.com/office/officeart/2018/2/layout/IconCircleList"/>
    <dgm:cxn modelId="{A77D0014-B574-43C0-BD78-2210A9DAA934}" type="presOf" srcId="{39221130-C89C-4BFA-88EA-BCDD34A80BD9}" destId="{60CDEB2D-358D-4EAF-BA25-0D4FA0FC4618}" srcOrd="0" destOrd="0" presId="urn:microsoft.com/office/officeart/2018/2/layout/IconCircleList"/>
    <dgm:cxn modelId="{0F10981C-9594-456D-A9B4-E94A66355CD5}" type="presOf" srcId="{C8E62EB9-905D-4188-80BC-86F63EDD0EC1}" destId="{71AF08CA-0269-4537-AEDD-C18E13AB5311}" srcOrd="0" destOrd="0" presId="urn:microsoft.com/office/officeart/2018/2/layout/IconCircleList"/>
    <dgm:cxn modelId="{21823045-33E1-4524-9749-F6C1368324A2}" type="presOf" srcId="{42501387-CF6D-4D90-9299-BB94CFD27BD8}" destId="{0560FFD4-8C94-410A-A6D6-94465E1635C2}" srcOrd="0" destOrd="0" presId="urn:microsoft.com/office/officeart/2018/2/layout/IconCircleList"/>
    <dgm:cxn modelId="{3F50E867-1E28-4B63-ACA6-857ACEF123AF}" srcId="{42501387-CF6D-4D90-9299-BB94CFD27BD8}" destId="{6261689C-5277-4278-B65D-E91FE12F75DF}" srcOrd="1" destOrd="0" parTransId="{EC4C4355-DDAA-4BEC-AFEB-C3900E8BD851}" sibTransId="{613671B4-45E3-4424-AFA3-EAD37ED52A44}"/>
    <dgm:cxn modelId="{7D42A57D-7940-4F31-AB36-B0A15892C9CF}" srcId="{42501387-CF6D-4D90-9299-BB94CFD27BD8}" destId="{BB6B7A6E-ABA5-443A-A691-35E2B323C856}" srcOrd="3" destOrd="0" parTransId="{E1C2D330-12C0-4971-A9C0-CB8B7C6705AD}" sibTransId="{C190F0B8-6AD0-4D53-BB96-7251D0CE7D65}"/>
    <dgm:cxn modelId="{0F859F8F-B426-407E-9F8E-C2AF0B470D67}" type="presOf" srcId="{88BE0FB9-6E12-4900-838F-DFB4ED478AC9}" destId="{E281BBE0-BC75-45AB-A1F8-F6D1BC42927D}" srcOrd="0" destOrd="0" presId="urn:microsoft.com/office/officeart/2018/2/layout/IconCircleList"/>
    <dgm:cxn modelId="{AC429EA1-EE33-47FB-9E79-3C7DA3B402C5}" type="presOf" srcId="{BB6B7A6E-ABA5-443A-A691-35E2B323C856}" destId="{1ACA1707-0A38-4C14-BD04-12B44732E286}" srcOrd="0" destOrd="0" presId="urn:microsoft.com/office/officeart/2018/2/layout/IconCircleList"/>
    <dgm:cxn modelId="{DEA13DB3-1412-4376-82EF-ECEE20FC5748}" srcId="{42501387-CF6D-4D90-9299-BB94CFD27BD8}" destId="{88BE0FB9-6E12-4900-838F-DFB4ED478AC9}" srcOrd="2" destOrd="0" parTransId="{8C8D4F26-288D-47A3-9C6A-FA00CD3C8DCD}" sibTransId="{C8E62EB9-905D-4188-80BC-86F63EDD0EC1}"/>
    <dgm:cxn modelId="{7CBC15F5-5B95-4798-ACB0-4BEDBD7945F4}" type="presOf" srcId="{6261689C-5277-4278-B65D-E91FE12F75DF}" destId="{93A37B90-9397-4C1B-ACE8-6B315374796D}" srcOrd="0" destOrd="0" presId="urn:microsoft.com/office/officeart/2018/2/layout/IconCircleList"/>
    <dgm:cxn modelId="{2B8182F8-796E-48B8-9E7E-20B775961D6D}" srcId="{42501387-CF6D-4D90-9299-BB94CFD27BD8}" destId="{39221130-C89C-4BFA-88EA-BCDD34A80BD9}" srcOrd="0" destOrd="0" parTransId="{EE914375-A24D-4043-AF9F-73D72B157560}" sibTransId="{BB831BB7-8C56-461D-8346-E1D72E242A4B}"/>
    <dgm:cxn modelId="{ED463FCC-A99C-4729-B978-86D5E9BC4B63}" type="presParOf" srcId="{0560FFD4-8C94-410A-A6D6-94465E1635C2}" destId="{7D0768F0-B450-46DC-AD8A-6AC494F9AA82}" srcOrd="0" destOrd="0" presId="urn:microsoft.com/office/officeart/2018/2/layout/IconCircleList"/>
    <dgm:cxn modelId="{1F272520-CF26-40DC-A6AE-1628BA5DCB2A}" type="presParOf" srcId="{7D0768F0-B450-46DC-AD8A-6AC494F9AA82}" destId="{4D50C277-15F1-4389-BD1A-0FC2EB15B600}" srcOrd="0" destOrd="0" presId="urn:microsoft.com/office/officeart/2018/2/layout/IconCircleList"/>
    <dgm:cxn modelId="{D08DA707-E0B8-4B1B-B5E0-DE1210834911}" type="presParOf" srcId="{4D50C277-15F1-4389-BD1A-0FC2EB15B600}" destId="{AF08E8DC-B12C-4F9B-A328-FD0660250144}" srcOrd="0" destOrd="0" presId="urn:microsoft.com/office/officeart/2018/2/layout/IconCircleList"/>
    <dgm:cxn modelId="{98B8A8D3-E10B-4678-8C7B-2CD01F4D77C5}" type="presParOf" srcId="{4D50C277-15F1-4389-BD1A-0FC2EB15B600}" destId="{5BA9C55F-E01A-4E18-B288-8D1657A3BEA1}" srcOrd="1" destOrd="0" presId="urn:microsoft.com/office/officeart/2018/2/layout/IconCircleList"/>
    <dgm:cxn modelId="{71F14F5F-AC0D-4901-BE1C-C21F2FDC0D7D}" type="presParOf" srcId="{4D50C277-15F1-4389-BD1A-0FC2EB15B600}" destId="{A27E4443-AE81-498D-9A10-13CDA11D349C}" srcOrd="2" destOrd="0" presId="urn:microsoft.com/office/officeart/2018/2/layout/IconCircleList"/>
    <dgm:cxn modelId="{BCCAC74A-0FD7-4130-A984-DD8F76E295E7}" type="presParOf" srcId="{4D50C277-15F1-4389-BD1A-0FC2EB15B600}" destId="{60CDEB2D-358D-4EAF-BA25-0D4FA0FC4618}" srcOrd="3" destOrd="0" presId="urn:microsoft.com/office/officeart/2018/2/layout/IconCircleList"/>
    <dgm:cxn modelId="{5C6E2856-7BEA-405E-B39F-0A0746B0497E}" type="presParOf" srcId="{7D0768F0-B450-46DC-AD8A-6AC494F9AA82}" destId="{BDEF224E-280B-465B-8B96-0F8C55ABF0E5}" srcOrd="1" destOrd="0" presId="urn:microsoft.com/office/officeart/2018/2/layout/IconCircleList"/>
    <dgm:cxn modelId="{9BE5E5BB-B326-4232-A3C9-E69F7006D18F}" type="presParOf" srcId="{7D0768F0-B450-46DC-AD8A-6AC494F9AA82}" destId="{B3296076-2EE8-4D10-97AC-CE817AB77A32}" srcOrd="2" destOrd="0" presId="urn:microsoft.com/office/officeart/2018/2/layout/IconCircleList"/>
    <dgm:cxn modelId="{AE0D0C17-DB0A-4C57-8E3C-F533706F0AFA}" type="presParOf" srcId="{B3296076-2EE8-4D10-97AC-CE817AB77A32}" destId="{FE3F8CAE-ACB4-4355-A9A4-773B80C43A65}" srcOrd="0" destOrd="0" presId="urn:microsoft.com/office/officeart/2018/2/layout/IconCircleList"/>
    <dgm:cxn modelId="{911D299B-7D77-41FA-9541-744478B40605}" type="presParOf" srcId="{B3296076-2EE8-4D10-97AC-CE817AB77A32}" destId="{7410994E-A69A-479A-834B-1F624860F879}" srcOrd="1" destOrd="0" presId="urn:microsoft.com/office/officeart/2018/2/layout/IconCircleList"/>
    <dgm:cxn modelId="{E1922E4F-E3AE-4296-98B2-BB0C6906FA09}" type="presParOf" srcId="{B3296076-2EE8-4D10-97AC-CE817AB77A32}" destId="{702347C1-1720-48E7-BC7D-BA4487F64721}" srcOrd="2" destOrd="0" presId="urn:microsoft.com/office/officeart/2018/2/layout/IconCircleList"/>
    <dgm:cxn modelId="{C37262BD-3980-4EDB-A6C0-D9620BFAE90E}" type="presParOf" srcId="{B3296076-2EE8-4D10-97AC-CE817AB77A32}" destId="{93A37B90-9397-4C1B-ACE8-6B315374796D}" srcOrd="3" destOrd="0" presId="urn:microsoft.com/office/officeart/2018/2/layout/IconCircleList"/>
    <dgm:cxn modelId="{72147ED5-2E09-47BC-9F4C-0AAD5B16BC81}" type="presParOf" srcId="{7D0768F0-B450-46DC-AD8A-6AC494F9AA82}" destId="{AFC38336-696F-4800-B11C-98B0EF0402F4}" srcOrd="3" destOrd="0" presId="urn:microsoft.com/office/officeart/2018/2/layout/IconCircleList"/>
    <dgm:cxn modelId="{37C8E3D5-E4F7-4FF7-9A5C-5C35D177F3B7}" type="presParOf" srcId="{7D0768F0-B450-46DC-AD8A-6AC494F9AA82}" destId="{57A40D60-1328-477E-8762-83329DBE0D8E}" srcOrd="4" destOrd="0" presId="urn:microsoft.com/office/officeart/2018/2/layout/IconCircleList"/>
    <dgm:cxn modelId="{8EC3C020-1B5D-4231-9583-9F2C75205419}" type="presParOf" srcId="{57A40D60-1328-477E-8762-83329DBE0D8E}" destId="{5AEDFEDE-407A-4510-AD2E-962BB8AFC08B}" srcOrd="0" destOrd="0" presId="urn:microsoft.com/office/officeart/2018/2/layout/IconCircleList"/>
    <dgm:cxn modelId="{09B4FCB8-D7B6-4550-AB8E-85982ABB7374}" type="presParOf" srcId="{57A40D60-1328-477E-8762-83329DBE0D8E}" destId="{BEE0BA0D-786E-4009-BA59-BDAD9CCADCA0}" srcOrd="1" destOrd="0" presId="urn:microsoft.com/office/officeart/2018/2/layout/IconCircleList"/>
    <dgm:cxn modelId="{64FCE353-2DF8-45E1-9690-A980A465BBB2}" type="presParOf" srcId="{57A40D60-1328-477E-8762-83329DBE0D8E}" destId="{EE33C23D-4555-400B-A4A0-58BCFEFAD2AD}" srcOrd="2" destOrd="0" presId="urn:microsoft.com/office/officeart/2018/2/layout/IconCircleList"/>
    <dgm:cxn modelId="{1777C86C-86ED-4BB1-BAF6-DF8D6745F7C6}" type="presParOf" srcId="{57A40D60-1328-477E-8762-83329DBE0D8E}" destId="{E281BBE0-BC75-45AB-A1F8-F6D1BC42927D}" srcOrd="3" destOrd="0" presId="urn:microsoft.com/office/officeart/2018/2/layout/IconCircleList"/>
    <dgm:cxn modelId="{ABA24011-1B05-47CD-8617-493D1E618083}" type="presParOf" srcId="{7D0768F0-B450-46DC-AD8A-6AC494F9AA82}" destId="{71AF08CA-0269-4537-AEDD-C18E13AB5311}" srcOrd="5" destOrd="0" presId="urn:microsoft.com/office/officeart/2018/2/layout/IconCircleList"/>
    <dgm:cxn modelId="{9DA0461D-F6B3-455B-A102-D8DC31D966B5}" type="presParOf" srcId="{7D0768F0-B450-46DC-AD8A-6AC494F9AA82}" destId="{48CBCA51-8DE9-41A5-B413-6F8A4A7AE7B0}" srcOrd="6" destOrd="0" presId="urn:microsoft.com/office/officeart/2018/2/layout/IconCircleList"/>
    <dgm:cxn modelId="{0F338D32-DE50-4DC1-8FCE-458C6CB0A267}" type="presParOf" srcId="{48CBCA51-8DE9-41A5-B413-6F8A4A7AE7B0}" destId="{DBA6D89B-F527-43A1-9EEC-8C39D08A5C51}" srcOrd="0" destOrd="0" presId="urn:microsoft.com/office/officeart/2018/2/layout/IconCircleList"/>
    <dgm:cxn modelId="{2BD79AF4-9F4F-447A-8E4E-E7EA3F3FDB17}" type="presParOf" srcId="{48CBCA51-8DE9-41A5-B413-6F8A4A7AE7B0}" destId="{F72AF836-B606-4261-90B4-1A395AF30BF1}" srcOrd="1" destOrd="0" presId="urn:microsoft.com/office/officeart/2018/2/layout/IconCircleList"/>
    <dgm:cxn modelId="{DC409ABD-6694-4183-AB20-84B5D3EAECBE}" type="presParOf" srcId="{48CBCA51-8DE9-41A5-B413-6F8A4A7AE7B0}" destId="{546AE408-2BBB-4FFC-A873-68C3166F69AB}" srcOrd="2" destOrd="0" presId="urn:microsoft.com/office/officeart/2018/2/layout/IconCircleList"/>
    <dgm:cxn modelId="{D3D1076C-0B03-4D83-A372-0D560EED8598}" type="presParOf" srcId="{48CBCA51-8DE9-41A5-B413-6F8A4A7AE7B0}" destId="{1ACA1707-0A38-4C14-BD04-12B44732E28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A5B394-46FC-4F76-AB84-32EA3394EC70}"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0A5B8226-610A-4BA5-A963-D80832E1C285}">
      <dgm:prSet/>
      <dgm:spPr/>
      <dgm:t>
        <a:bodyPr/>
        <a:lstStyle/>
        <a:p>
          <a:r>
            <a:rPr lang="tr-TR"/>
            <a:t>Projelerde ölçüm olarak zaman kavramı ön plandadır.</a:t>
          </a:r>
          <a:endParaRPr lang="en-US"/>
        </a:p>
      </dgm:t>
    </dgm:pt>
    <dgm:pt modelId="{828D6FD4-9936-4B39-9F49-9FB6C245814C}" type="parTrans" cxnId="{F0B608C8-196F-4FB9-90EA-3712A75C39E0}">
      <dgm:prSet/>
      <dgm:spPr/>
      <dgm:t>
        <a:bodyPr/>
        <a:lstStyle/>
        <a:p>
          <a:endParaRPr lang="en-US"/>
        </a:p>
      </dgm:t>
    </dgm:pt>
    <dgm:pt modelId="{31325940-8F12-4210-9006-09508C96382B}" type="sibTrans" cxnId="{F0B608C8-196F-4FB9-90EA-3712A75C39E0}">
      <dgm:prSet/>
      <dgm:spPr/>
      <dgm:t>
        <a:bodyPr/>
        <a:lstStyle/>
        <a:p>
          <a:endParaRPr lang="en-US"/>
        </a:p>
      </dgm:t>
    </dgm:pt>
    <dgm:pt modelId="{214BDD88-8829-415A-8401-D5B7CC35D613}">
      <dgm:prSet/>
      <dgm:spPr/>
      <dgm:t>
        <a:bodyPr/>
        <a:lstStyle/>
        <a:p>
          <a:r>
            <a:rPr lang="tr-TR"/>
            <a:t>Zaman ölçümleri için 3 yöntem mevcuttur.</a:t>
          </a:r>
          <a:endParaRPr lang="en-US"/>
        </a:p>
      </dgm:t>
    </dgm:pt>
    <dgm:pt modelId="{0D1340A8-96D3-427A-819D-B439ADB361B2}" type="parTrans" cxnId="{5E1EBCEE-15A5-4288-8ACA-36CE22AB3C78}">
      <dgm:prSet/>
      <dgm:spPr/>
      <dgm:t>
        <a:bodyPr/>
        <a:lstStyle/>
        <a:p>
          <a:endParaRPr lang="en-US"/>
        </a:p>
      </dgm:t>
    </dgm:pt>
    <dgm:pt modelId="{286384AE-E0B7-4D39-BB02-641F0D692D78}" type="sibTrans" cxnId="{5E1EBCEE-15A5-4288-8ACA-36CE22AB3C78}">
      <dgm:prSet/>
      <dgm:spPr/>
      <dgm:t>
        <a:bodyPr/>
        <a:lstStyle/>
        <a:p>
          <a:endParaRPr lang="en-US"/>
        </a:p>
      </dgm:t>
    </dgm:pt>
    <dgm:pt modelId="{F3A40545-DD74-4447-92BE-244080D76BAD}">
      <dgm:prSet/>
      <dgm:spPr/>
      <dgm:t>
        <a:bodyPr/>
        <a:lstStyle/>
        <a:p>
          <a:r>
            <a:rPr lang="tr-TR"/>
            <a:t>1. Yöntem: Clock() fonksiyonu kullanılarak belirli bir CPU üzerinde harcanan zaman sonuçlarının elde edilmesini sağlar.</a:t>
          </a:r>
          <a:endParaRPr lang="en-US"/>
        </a:p>
      </dgm:t>
    </dgm:pt>
    <dgm:pt modelId="{78B74D3F-1167-4A71-A0AB-34B70F7F2091}" type="parTrans" cxnId="{548C5B29-C61A-436A-BA2D-984534A319F3}">
      <dgm:prSet/>
      <dgm:spPr/>
      <dgm:t>
        <a:bodyPr/>
        <a:lstStyle/>
        <a:p>
          <a:endParaRPr lang="en-US"/>
        </a:p>
      </dgm:t>
    </dgm:pt>
    <dgm:pt modelId="{57DDB9F7-716A-4975-80DE-05B307DE9749}" type="sibTrans" cxnId="{548C5B29-C61A-436A-BA2D-984534A319F3}">
      <dgm:prSet/>
      <dgm:spPr/>
      <dgm:t>
        <a:bodyPr/>
        <a:lstStyle/>
        <a:p>
          <a:endParaRPr lang="en-US"/>
        </a:p>
      </dgm:t>
    </dgm:pt>
    <dgm:pt modelId="{2C755F1E-2F7D-4D17-9D13-9D73A1B5AB8A}">
      <dgm:prSet/>
      <dgm:spPr/>
      <dgm:t>
        <a:bodyPr/>
        <a:lstStyle/>
        <a:p>
          <a:r>
            <a:rPr lang="tr-TR"/>
            <a:t>2. Yöntem:Gettimeofday() milisaniye hassasiyetiyle zamanlamaları hesaplar.</a:t>
          </a:r>
          <a:endParaRPr lang="en-US"/>
        </a:p>
      </dgm:t>
    </dgm:pt>
    <dgm:pt modelId="{FCA1DE81-5955-41E2-826B-725B74E3E65F}" type="parTrans" cxnId="{33EEDF89-D1D5-4A93-8586-89467FF7A26B}">
      <dgm:prSet/>
      <dgm:spPr/>
      <dgm:t>
        <a:bodyPr/>
        <a:lstStyle/>
        <a:p>
          <a:endParaRPr lang="en-US"/>
        </a:p>
      </dgm:t>
    </dgm:pt>
    <dgm:pt modelId="{A0F4DBEC-ED8E-40D1-A3EF-7B26D98E6AD6}" type="sibTrans" cxnId="{33EEDF89-D1D5-4A93-8586-89467FF7A26B}">
      <dgm:prSet/>
      <dgm:spPr/>
      <dgm:t>
        <a:bodyPr/>
        <a:lstStyle/>
        <a:p>
          <a:endParaRPr lang="en-US"/>
        </a:p>
      </dgm:t>
    </dgm:pt>
    <dgm:pt modelId="{DA4C19CB-88D0-41C5-8388-D6F6242E448F}">
      <dgm:prSet/>
      <dgm:spPr/>
      <dgm:t>
        <a:bodyPr/>
        <a:lstStyle/>
        <a:p>
          <a:r>
            <a:rPr lang="tr-TR"/>
            <a:t>3. Yöntem: Slow Query Log() ,her veri tabanı ölçüm için kendi yöntemini kullanır.Bir veri tabanı için uzun sorguları kaydeder ve mikrosaniye için yapılandırabilir.</a:t>
          </a:r>
          <a:endParaRPr lang="en-US"/>
        </a:p>
      </dgm:t>
    </dgm:pt>
    <dgm:pt modelId="{56269B74-0C48-4C9A-B39C-DFDDBEC0351A}" type="parTrans" cxnId="{5E6CA206-5E19-4722-B908-31DAD75E0B29}">
      <dgm:prSet/>
      <dgm:spPr/>
      <dgm:t>
        <a:bodyPr/>
        <a:lstStyle/>
        <a:p>
          <a:endParaRPr lang="en-US"/>
        </a:p>
      </dgm:t>
    </dgm:pt>
    <dgm:pt modelId="{EF10B074-6FC6-4AE0-AE49-5B9B234E7FE7}" type="sibTrans" cxnId="{5E6CA206-5E19-4722-B908-31DAD75E0B29}">
      <dgm:prSet/>
      <dgm:spPr/>
      <dgm:t>
        <a:bodyPr/>
        <a:lstStyle/>
        <a:p>
          <a:endParaRPr lang="en-US"/>
        </a:p>
      </dgm:t>
    </dgm:pt>
    <dgm:pt modelId="{3FCEC4DE-36A5-4591-BC64-9FF92593C6BB}" type="pres">
      <dgm:prSet presAssocID="{E5A5B394-46FC-4F76-AB84-32EA3394EC70}" presName="Name0" presStyleCnt="0">
        <dgm:presLayoutVars>
          <dgm:dir/>
          <dgm:resizeHandles val="exact"/>
        </dgm:presLayoutVars>
      </dgm:prSet>
      <dgm:spPr/>
    </dgm:pt>
    <dgm:pt modelId="{A9138844-DA18-44B1-8E27-0142BB404AC6}" type="pres">
      <dgm:prSet presAssocID="{0A5B8226-610A-4BA5-A963-D80832E1C285}" presName="node" presStyleLbl="node1" presStyleIdx="0" presStyleCnt="5">
        <dgm:presLayoutVars>
          <dgm:bulletEnabled val="1"/>
        </dgm:presLayoutVars>
      </dgm:prSet>
      <dgm:spPr/>
    </dgm:pt>
    <dgm:pt modelId="{E1FDF94A-B145-4BE2-A93C-CE84FFD8F9D4}" type="pres">
      <dgm:prSet presAssocID="{31325940-8F12-4210-9006-09508C96382B}" presName="sibTrans" presStyleLbl="sibTrans1D1" presStyleIdx="0" presStyleCnt="4"/>
      <dgm:spPr/>
    </dgm:pt>
    <dgm:pt modelId="{9C8FD576-FE6E-457D-BD00-CCDC123334CA}" type="pres">
      <dgm:prSet presAssocID="{31325940-8F12-4210-9006-09508C96382B}" presName="connectorText" presStyleLbl="sibTrans1D1" presStyleIdx="0" presStyleCnt="4"/>
      <dgm:spPr/>
    </dgm:pt>
    <dgm:pt modelId="{9A46E7AA-3D65-407B-988D-E47F635DEC7A}" type="pres">
      <dgm:prSet presAssocID="{214BDD88-8829-415A-8401-D5B7CC35D613}" presName="node" presStyleLbl="node1" presStyleIdx="1" presStyleCnt="5">
        <dgm:presLayoutVars>
          <dgm:bulletEnabled val="1"/>
        </dgm:presLayoutVars>
      </dgm:prSet>
      <dgm:spPr/>
    </dgm:pt>
    <dgm:pt modelId="{563CB3F5-5B02-45A2-BD26-AAB5B2503125}" type="pres">
      <dgm:prSet presAssocID="{286384AE-E0B7-4D39-BB02-641F0D692D78}" presName="sibTrans" presStyleLbl="sibTrans1D1" presStyleIdx="1" presStyleCnt="4"/>
      <dgm:spPr/>
    </dgm:pt>
    <dgm:pt modelId="{0BAD3E90-8B64-4586-8E2E-E597CD282508}" type="pres">
      <dgm:prSet presAssocID="{286384AE-E0B7-4D39-BB02-641F0D692D78}" presName="connectorText" presStyleLbl="sibTrans1D1" presStyleIdx="1" presStyleCnt="4"/>
      <dgm:spPr/>
    </dgm:pt>
    <dgm:pt modelId="{89709F9E-111F-4AF9-B382-17DFEB45D717}" type="pres">
      <dgm:prSet presAssocID="{F3A40545-DD74-4447-92BE-244080D76BAD}" presName="node" presStyleLbl="node1" presStyleIdx="2" presStyleCnt="5">
        <dgm:presLayoutVars>
          <dgm:bulletEnabled val="1"/>
        </dgm:presLayoutVars>
      </dgm:prSet>
      <dgm:spPr/>
    </dgm:pt>
    <dgm:pt modelId="{AC7BD74C-23F3-45D2-9902-DE422C46FC1C}" type="pres">
      <dgm:prSet presAssocID="{57DDB9F7-716A-4975-80DE-05B307DE9749}" presName="sibTrans" presStyleLbl="sibTrans1D1" presStyleIdx="2" presStyleCnt="4"/>
      <dgm:spPr/>
    </dgm:pt>
    <dgm:pt modelId="{57EA1560-CDAE-4C10-87E5-4CD0B3E049F0}" type="pres">
      <dgm:prSet presAssocID="{57DDB9F7-716A-4975-80DE-05B307DE9749}" presName="connectorText" presStyleLbl="sibTrans1D1" presStyleIdx="2" presStyleCnt="4"/>
      <dgm:spPr/>
    </dgm:pt>
    <dgm:pt modelId="{349FEE54-75F1-40D9-8FF6-28589B6487A4}" type="pres">
      <dgm:prSet presAssocID="{2C755F1E-2F7D-4D17-9D13-9D73A1B5AB8A}" presName="node" presStyleLbl="node1" presStyleIdx="3" presStyleCnt="5">
        <dgm:presLayoutVars>
          <dgm:bulletEnabled val="1"/>
        </dgm:presLayoutVars>
      </dgm:prSet>
      <dgm:spPr/>
    </dgm:pt>
    <dgm:pt modelId="{8A27BCDC-6AD9-46A2-9024-4B0E1922BB86}" type="pres">
      <dgm:prSet presAssocID="{A0F4DBEC-ED8E-40D1-A3EF-7B26D98E6AD6}" presName="sibTrans" presStyleLbl="sibTrans1D1" presStyleIdx="3" presStyleCnt="4"/>
      <dgm:spPr/>
    </dgm:pt>
    <dgm:pt modelId="{C8700A0D-B8B1-4624-B0C7-7FE77174787A}" type="pres">
      <dgm:prSet presAssocID="{A0F4DBEC-ED8E-40D1-A3EF-7B26D98E6AD6}" presName="connectorText" presStyleLbl="sibTrans1D1" presStyleIdx="3" presStyleCnt="4"/>
      <dgm:spPr/>
    </dgm:pt>
    <dgm:pt modelId="{EBDBC4A9-E963-4902-811A-6F5A92C595DE}" type="pres">
      <dgm:prSet presAssocID="{DA4C19CB-88D0-41C5-8388-D6F6242E448F}" presName="node" presStyleLbl="node1" presStyleIdx="4" presStyleCnt="5">
        <dgm:presLayoutVars>
          <dgm:bulletEnabled val="1"/>
        </dgm:presLayoutVars>
      </dgm:prSet>
      <dgm:spPr/>
    </dgm:pt>
  </dgm:ptLst>
  <dgm:cxnLst>
    <dgm:cxn modelId="{2C322506-F4B6-4685-827A-1F4CD7E63982}" type="presOf" srcId="{F3A40545-DD74-4447-92BE-244080D76BAD}" destId="{89709F9E-111F-4AF9-B382-17DFEB45D717}" srcOrd="0" destOrd="0" presId="urn:microsoft.com/office/officeart/2016/7/layout/RepeatingBendingProcessNew"/>
    <dgm:cxn modelId="{5E6CA206-5E19-4722-B908-31DAD75E0B29}" srcId="{E5A5B394-46FC-4F76-AB84-32EA3394EC70}" destId="{DA4C19CB-88D0-41C5-8388-D6F6242E448F}" srcOrd="4" destOrd="0" parTransId="{56269B74-0C48-4C9A-B39C-DFDDBEC0351A}" sibTransId="{EF10B074-6FC6-4AE0-AE49-5B9B234E7FE7}"/>
    <dgm:cxn modelId="{548C5B29-C61A-436A-BA2D-984534A319F3}" srcId="{E5A5B394-46FC-4F76-AB84-32EA3394EC70}" destId="{F3A40545-DD74-4447-92BE-244080D76BAD}" srcOrd="2" destOrd="0" parTransId="{78B74D3F-1167-4A71-A0AB-34B70F7F2091}" sibTransId="{57DDB9F7-716A-4975-80DE-05B307DE9749}"/>
    <dgm:cxn modelId="{947EEE2A-F06B-404E-8E3F-26344C7A04C9}" type="presOf" srcId="{A0F4DBEC-ED8E-40D1-A3EF-7B26D98E6AD6}" destId="{C8700A0D-B8B1-4624-B0C7-7FE77174787A}" srcOrd="1" destOrd="0" presId="urn:microsoft.com/office/officeart/2016/7/layout/RepeatingBendingProcessNew"/>
    <dgm:cxn modelId="{EFAFB630-6D4D-4363-93E8-23089CE16DAA}" type="presOf" srcId="{DA4C19CB-88D0-41C5-8388-D6F6242E448F}" destId="{EBDBC4A9-E963-4902-811A-6F5A92C595DE}" srcOrd="0" destOrd="0" presId="urn:microsoft.com/office/officeart/2016/7/layout/RepeatingBendingProcessNew"/>
    <dgm:cxn modelId="{E654DE34-86DF-4ABE-BF27-48BDAD86070B}" type="presOf" srcId="{57DDB9F7-716A-4975-80DE-05B307DE9749}" destId="{AC7BD74C-23F3-45D2-9902-DE422C46FC1C}" srcOrd="0" destOrd="0" presId="urn:microsoft.com/office/officeart/2016/7/layout/RepeatingBendingProcessNew"/>
    <dgm:cxn modelId="{48EE8746-05FC-457D-A1BF-F055AE21B101}" type="presOf" srcId="{286384AE-E0B7-4D39-BB02-641F0D692D78}" destId="{563CB3F5-5B02-45A2-BD26-AAB5B2503125}" srcOrd="0" destOrd="0" presId="urn:microsoft.com/office/officeart/2016/7/layout/RepeatingBendingProcessNew"/>
    <dgm:cxn modelId="{D53D6B68-9A17-4256-A316-57688CB97AF6}" type="presOf" srcId="{214BDD88-8829-415A-8401-D5B7CC35D613}" destId="{9A46E7AA-3D65-407B-988D-E47F635DEC7A}" srcOrd="0" destOrd="0" presId="urn:microsoft.com/office/officeart/2016/7/layout/RepeatingBendingProcessNew"/>
    <dgm:cxn modelId="{1590B36B-C444-462F-9958-89212BA9000D}" type="presOf" srcId="{286384AE-E0B7-4D39-BB02-641F0D692D78}" destId="{0BAD3E90-8B64-4586-8E2E-E597CD282508}" srcOrd="1" destOrd="0" presId="urn:microsoft.com/office/officeart/2016/7/layout/RepeatingBendingProcessNew"/>
    <dgm:cxn modelId="{81B27A4F-0AE8-497B-BE22-A97CD45D50A4}" type="presOf" srcId="{A0F4DBEC-ED8E-40D1-A3EF-7B26D98E6AD6}" destId="{8A27BCDC-6AD9-46A2-9024-4B0E1922BB86}" srcOrd="0" destOrd="0" presId="urn:microsoft.com/office/officeart/2016/7/layout/RepeatingBendingProcessNew"/>
    <dgm:cxn modelId="{1B55FB58-60E8-45B1-9B39-4F2773E70FFE}" type="presOf" srcId="{31325940-8F12-4210-9006-09508C96382B}" destId="{E1FDF94A-B145-4BE2-A93C-CE84FFD8F9D4}" srcOrd="0" destOrd="0" presId="urn:microsoft.com/office/officeart/2016/7/layout/RepeatingBendingProcessNew"/>
    <dgm:cxn modelId="{33EEDF89-D1D5-4A93-8586-89467FF7A26B}" srcId="{E5A5B394-46FC-4F76-AB84-32EA3394EC70}" destId="{2C755F1E-2F7D-4D17-9D13-9D73A1B5AB8A}" srcOrd="3" destOrd="0" parTransId="{FCA1DE81-5955-41E2-826B-725B74E3E65F}" sibTransId="{A0F4DBEC-ED8E-40D1-A3EF-7B26D98E6AD6}"/>
    <dgm:cxn modelId="{0562BA8F-1131-460F-A3C8-59083E9B55CF}" type="presOf" srcId="{2C755F1E-2F7D-4D17-9D13-9D73A1B5AB8A}" destId="{349FEE54-75F1-40D9-8FF6-28589B6487A4}" srcOrd="0" destOrd="0" presId="urn:microsoft.com/office/officeart/2016/7/layout/RepeatingBendingProcessNew"/>
    <dgm:cxn modelId="{8E821296-660B-4C1D-9967-7DDFD5B37D5B}" type="presOf" srcId="{31325940-8F12-4210-9006-09508C96382B}" destId="{9C8FD576-FE6E-457D-BD00-CCDC123334CA}" srcOrd="1" destOrd="0" presId="urn:microsoft.com/office/officeart/2016/7/layout/RepeatingBendingProcessNew"/>
    <dgm:cxn modelId="{35CA1899-B454-4595-B7FA-24EBA8CE9BCD}" type="presOf" srcId="{57DDB9F7-716A-4975-80DE-05B307DE9749}" destId="{57EA1560-CDAE-4C10-87E5-4CD0B3E049F0}" srcOrd="1" destOrd="0" presId="urn:microsoft.com/office/officeart/2016/7/layout/RepeatingBendingProcessNew"/>
    <dgm:cxn modelId="{6C71EB9D-6051-4482-8377-B40B2BC231FE}" type="presOf" srcId="{E5A5B394-46FC-4F76-AB84-32EA3394EC70}" destId="{3FCEC4DE-36A5-4591-BC64-9FF92593C6BB}" srcOrd="0" destOrd="0" presId="urn:microsoft.com/office/officeart/2016/7/layout/RepeatingBendingProcessNew"/>
    <dgm:cxn modelId="{3A686BB7-E1D0-4F43-A587-E3986492C726}" type="presOf" srcId="{0A5B8226-610A-4BA5-A963-D80832E1C285}" destId="{A9138844-DA18-44B1-8E27-0142BB404AC6}" srcOrd="0" destOrd="0" presId="urn:microsoft.com/office/officeart/2016/7/layout/RepeatingBendingProcessNew"/>
    <dgm:cxn modelId="{F0B608C8-196F-4FB9-90EA-3712A75C39E0}" srcId="{E5A5B394-46FC-4F76-AB84-32EA3394EC70}" destId="{0A5B8226-610A-4BA5-A963-D80832E1C285}" srcOrd="0" destOrd="0" parTransId="{828D6FD4-9936-4B39-9F49-9FB6C245814C}" sibTransId="{31325940-8F12-4210-9006-09508C96382B}"/>
    <dgm:cxn modelId="{5E1EBCEE-15A5-4288-8ACA-36CE22AB3C78}" srcId="{E5A5B394-46FC-4F76-AB84-32EA3394EC70}" destId="{214BDD88-8829-415A-8401-D5B7CC35D613}" srcOrd="1" destOrd="0" parTransId="{0D1340A8-96D3-427A-819D-B439ADB361B2}" sibTransId="{286384AE-E0B7-4D39-BB02-641F0D692D78}"/>
    <dgm:cxn modelId="{DEB65466-8EE2-412E-B446-DB3A6279BF51}" type="presParOf" srcId="{3FCEC4DE-36A5-4591-BC64-9FF92593C6BB}" destId="{A9138844-DA18-44B1-8E27-0142BB404AC6}" srcOrd="0" destOrd="0" presId="urn:microsoft.com/office/officeart/2016/7/layout/RepeatingBendingProcessNew"/>
    <dgm:cxn modelId="{72ED2B07-46B3-48F5-B4DA-AA117B2A334E}" type="presParOf" srcId="{3FCEC4DE-36A5-4591-BC64-9FF92593C6BB}" destId="{E1FDF94A-B145-4BE2-A93C-CE84FFD8F9D4}" srcOrd="1" destOrd="0" presId="urn:microsoft.com/office/officeart/2016/7/layout/RepeatingBendingProcessNew"/>
    <dgm:cxn modelId="{01A19730-3BEC-4834-B158-D82938216F05}" type="presParOf" srcId="{E1FDF94A-B145-4BE2-A93C-CE84FFD8F9D4}" destId="{9C8FD576-FE6E-457D-BD00-CCDC123334CA}" srcOrd="0" destOrd="0" presId="urn:microsoft.com/office/officeart/2016/7/layout/RepeatingBendingProcessNew"/>
    <dgm:cxn modelId="{72EA0FE7-00F7-4F00-BDD7-3DCB33C1E3A0}" type="presParOf" srcId="{3FCEC4DE-36A5-4591-BC64-9FF92593C6BB}" destId="{9A46E7AA-3D65-407B-988D-E47F635DEC7A}" srcOrd="2" destOrd="0" presId="urn:microsoft.com/office/officeart/2016/7/layout/RepeatingBendingProcessNew"/>
    <dgm:cxn modelId="{56A9363D-E39E-4DC0-9E25-25F5117BF8E1}" type="presParOf" srcId="{3FCEC4DE-36A5-4591-BC64-9FF92593C6BB}" destId="{563CB3F5-5B02-45A2-BD26-AAB5B2503125}" srcOrd="3" destOrd="0" presId="urn:microsoft.com/office/officeart/2016/7/layout/RepeatingBendingProcessNew"/>
    <dgm:cxn modelId="{5EE681F2-A02D-4B89-9614-C76A8EF2A0E3}" type="presParOf" srcId="{563CB3F5-5B02-45A2-BD26-AAB5B2503125}" destId="{0BAD3E90-8B64-4586-8E2E-E597CD282508}" srcOrd="0" destOrd="0" presId="urn:microsoft.com/office/officeart/2016/7/layout/RepeatingBendingProcessNew"/>
    <dgm:cxn modelId="{998919A9-9D0D-44FF-9EE7-E77DC81090D6}" type="presParOf" srcId="{3FCEC4DE-36A5-4591-BC64-9FF92593C6BB}" destId="{89709F9E-111F-4AF9-B382-17DFEB45D717}" srcOrd="4" destOrd="0" presId="urn:microsoft.com/office/officeart/2016/7/layout/RepeatingBendingProcessNew"/>
    <dgm:cxn modelId="{DCDFAF50-7B25-4F43-A4D7-5669830A7278}" type="presParOf" srcId="{3FCEC4DE-36A5-4591-BC64-9FF92593C6BB}" destId="{AC7BD74C-23F3-45D2-9902-DE422C46FC1C}" srcOrd="5" destOrd="0" presId="urn:microsoft.com/office/officeart/2016/7/layout/RepeatingBendingProcessNew"/>
    <dgm:cxn modelId="{FB72AD05-2B5B-4E88-AAE3-9EC161538375}" type="presParOf" srcId="{AC7BD74C-23F3-45D2-9902-DE422C46FC1C}" destId="{57EA1560-CDAE-4C10-87E5-4CD0B3E049F0}" srcOrd="0" destOrd="0" presId="urn:microsoft.com/office/officeart/2016/7/layout/RepeatingBendingProcessNew"/>
    <dgm:cxn modelId="{3B28A345-CC48-4C23-896B-173A3031DEE4}" type="presParOf" srcId="{3FCEC4DE-36A5-4591-BC64-9FF92593C6BB}" destId="{349FEE54-75F1-40D9-8FF6-28589B6487A4}" srcOrd="6" destOrd="0" presId="urn:microsoft.com/office/officeart/2016/7/layout/RepeatingBendingProcessNew"/>
    <dgm:cxn modelId="{1CF0542E-5514-485D-83BB-2C554D89BBD7}" type="presParOf" srcId="{3FCEC4DE-36A5-4591-BC64-9FF92593C6BB}" destId="{8A27BCDC-6AD9-46A2-9024-4B0E1922BB86}" srcOrd="7" destOrd="0" presId="urn:microsoft.com/office/officeart/2016/7/layout/RepeatingBendingProcessNew"/>
    <dgm:cxn modelId="{26DAB9F7-9675-43ED-9050-28A20B969ED9}" type="presParOf" srcId="{8A27BCDC-6AD9-46A2-9024-4B0E1922BB86}" destId="{C8700A0D-B8B1-4624-B0C7-7FE77174787A}" srcOrd="0" destOrd="0" presId="urn:microsoft.com/office/officeart/2016/7/layout/RepeatingBendingProcessNew"/>
    <dgm:cxn modelId="{1264BB43-5290-4B13-BE3D-B242AF43A635}" type="presParOf" srcId="{3FCEC4DE-36A5-4591-BC64-9FF92593C6BB}" destId="{EBDBC4A9-E963-4902-811A-6F5A92C595DE}"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DEC9D5-A2A3-465E-BBDA-D82F36DA033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B125C4E-5DC9-4B4E-9295-A3DE817362F4}">
      <dgm:prSet/>
      <dgm:spPr/>
      <dgm:t>
        <a:bodyPr/>
        <a:lstStyle/>
        <a:p>
          <a:pPr>
            <a:lnSpc>
              <a:spcPct val="100000"/>
            </a:lnSpc>
          </a:pPr>
          <a:r>
            <a:rPr lang="tr-TR"/>
            <a:t>Söz konusu veri tabanlarının farklı sorgu türlerine göre nasıl yanıt verdiği hem okuma hem yazma ile analiz edilen sorguların toplam sayısı ve sonuçları şekillerle gösterilmiştir.</a:t>
          </a:r>
          <a:endParaRPr lang="en-US"/>
        </a:p>
      </dgm:t>
    </dgm:pt>
    <dgm:pt modelId="{E91063E9-E855-4BFC-9C55-FEB474873407}" type="parTrans" cxnId="{96B3D25F-16F9-485E-8522-7A1A277F5114}">
      <dgm:prSet/>
      <dgm:spPr/>
      <dgm:t>
        <a:bodyPr/>
        <a:lstStyle/>
        <a:p>
          <a:endParaRPr lang="en-US"/>
        </a:p>
      </dgm:t>
    </dgm:pt>
    <dgm:pt modelId="{6347B457-96A1-4471-B531-01B80D772D17}" type="sibTrans" cxnId="{96B3D25F-16F9-485E-8522-7A1A277F5114}">
      <dgm:prSet/>
      <dgm:spPr/>
      <dgm:t>
        <a:bodyPr/>
        <a:lstStyle/>
        <a:p>
          <a:endParaRPr lang="en-US"/>
        </a:p>
      </dgm:t>
    </dgm:pt>
    <dgm:pt modelId="{BB89959F-5A93-4F48-A1B2-2A8368042BDA}">
      <dgm:prSet/>
      <dgm:spPr/>
      <dgm:t>
        <a:bodyPr/>
        <a:lstStyle/>
        <a:p>
          <a:pPr>
            <a:lnSpc>
              <a:spcPct val="100000"/>
            </a:lnSpc>
          </a:pPr>
          <a:r>
            <a:rPr lang="tr-TR"/>
            <a:t>Ölçüm için 1 'den 3 ' e kadar işlemci ve 1'den 4'e kadar çekirdek sayısı olarak değişmektedir.</a:t>
          </a:r>
          <a:endParaRPr lang="en-US"/>
        </a:p>
      </dgm:t>
    </dgm:pt>
    <dgm:pt modelId="{2865339F-CFD8-4590-AE72-11E59FB0829B}" type="parTrans" cxnId="{28DBB12F-F85A-466C-BC0A-0DDC8B553EFE}">
      <dgm:prSet/>
      <dgm:spPr/>
      <dgm:t>
        <a:bodyPr/>
        <a:lstStyle/>
        <a:p>
          <a:endParaRPr lang="en-US"/>
        </a:p>
      </dgm:t>
    </dgm:pt>
    <dgm:pt modelId="{64CB97DC-639A-439D-8FF1-AB180162E858}" type="sibTrans" cxnId="{28DBB12F-F85A-466C-BC0A-0DDC8B553EFE}">
      <dgm:prSet/>
      <dgm:spPr/>
      <dgm:t>
        <a:bodyPr/>
        <a:lstStyle/>
        <a:p>
          <a:endParaRPr lang="en-US"/>
        </a:p>
      </dgm:t>
    </dgm:pt>
    <dgm:pt modelId="{66D6C03F-BD32-46C1-BEC3-B292FE1C668B}">
      <dgm:prSet/>
      <dgm:spPr/>
      <dgm:t>
        <a:bodyPr/>
        <a:lstStyle/>
        <a:p>
          <a:pPr>
            <a:lnSpc>
              <a:spcPct val="100000"/>
            </a:lnSpc>
          </a:pPr>
          <a:r>
            <a:rPr lang="tr-TR"/>
            <a:t>Ölçümlerde yapılan sorgu sayısı 500 ile 2500 arasında değişmektedir.Her bir ölçüm 5 test ile bitirilir.Her test sonucundaki ortalama süreler alınarak raporlanmıştır.</a:t>
          </a:r>
          <a:endParaRPr lang="en-US"/>
        </a:p>
      </dgm:t>
    </dgm:pt>
    <dgm:pt modelId="{AC076FFE-22B5-4E54-977F-21BFDBEC03AD}" type="parTrans" cxnId="{B20D5378-9AEC-4D4D-AC33-5AD86F43F508}">
      <dgm:prSet/>
      <dgm:spPr/>
      <dgm:t>
        <a:bodyPr/>
        <a:lstStyle/>
        <a:p>
          <a:endParaRPr lang="en-US"/>
        </a:p>
      </dgm:t>
    </dgm:pt>
    <dgm:pt modelId="{0C4B1874-3635-4895-B32B-691547C41F2F}" type="sibTrans" cxnId="{B20D5378-9AEC-4D4D-AC33-5AD86F43F508}">
      <dgm:prSet/>
      <dgm:spPr/>
      <dgm:t>
        <a:bodyPr/>
        <a:lstStyle/>
        <a:p>
          <a:endParaRPr lang="en-US"/>
        </a:p>
      </dgm:t>
    </dgm:pt>
    <dgm:pt modelId="{D759D8A6-A6A8-4379-AC4B-6393A4451A19}" type="pres">
      <dgm:prSet presAssocID="{24DEC9D5-A2A3-465E-BBDA-D82F36DA0332}" presName="root" presStyleCnt="0">
        <dgm:presLayoutVars>
          <dgm:dir/>
          <dgm:resizeHandles val="exact"/>
        </dgm:presLayoutVars>
      </dgm:prSet>
      <dgm:spPr/>
    </dgm:pt>
    <dgm:pt modelId="{D9E99BD8-04E9-451B-930F-28C9AE0E31C4}" type="pres">
      <dgm:prSet presAssocID="{6B125C4E-5DC9-4B4E-9295-A3DE817362F4}" presName="compNode" presStyleCnt="0"/>
      <dgm:spPr/>
    </dgm:pt>
    <dgm:pt modelId="{7F2CC30B-1459-4CD3-BA9E-4B283EDE61AD}" type="pres">
      <dgm:prSet presAssocID="{6B125C4E-5DC9-4B4E-9295-A3DE817362F4}" presName="bgRect" presStyleLbl="bgShp" presStyleIdx="0" presStyleCnt="3"/>
      <dgm:spPr/>
    </dgm:pt>
    <dgm:pt modelId="{6421D1C9-8465-4AA2-B5F5-EDA6A9127DC4}" type="pres">
      <dgm:prSet presAssocID="{6B125C4E-5DC9-4B4E-9295-A3DE817362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urşun kalem"/>
        </a:ext>
      </dgm:extLst>
    </dgm:pt>
    <dgm:pt modelId="{F074F8FE-116E-4532-AEFE-28930668302A}" type="pres">
      <dgm:prSet presAssocID="{6B125C4E-5DC9-4B4E-9295-A3DE817362F4}" presName="spaceRect" presStyleCnt="0"/>
      <dgm:spPr/>
    </dgm:pt>
    <dgm:pt modelId="{83B776C3-0735-4998-8A7C-F8D31BC499B0}" type="pres">
      <dgm:prSet presAssocID="{6B125C4E-5DC9-4B4E-9295-A3DE817362F4}" presName="parTx" presStyleLbl="revTx" presStyleIdx="0" presStyleCnt="3">
        <dgm:presLayoutVars>
          <dgm:chMax val="0"/>
          <dgm:chPref val="0"/>
        </dgm:presLayoutVars>
      </dgm:prSet>
      <dgm:spPr/>
    </dgm:pt>
    <dgm:pt modelId="{9AB7B1AF-BDAC-40BB-BDD1-17AB835D8B57}" type="pres">
      <dgm:prSet presAssocID="{6347B457-96A1-4471-B531-01B80D772D17}" presName="sibTrans" presStyleCnt="0"/>
      <dgm:spPr/>
    </dgm:pt>
    <dgm:pt modelId="{2BF4A6F2-EAB1-419B-BE1C-AC1886DBD522}" type="pres">
      <dgm:prSet presAssocID="{BB89959F-5A93-4F48-A1B2-2A8368042BDA}" presName="compNode" presStyleCnt="0"/>
      <dgm:spPr/>
    </dgm:pt>
    <dgm:pt modelId="{02C6BB27-7066-4849-A93D-9231567D17FC}" type="pres">
      <dgm:prSet presAssocID="{BB89959F-5A93-4F48-A1B2-2A8368042BDA}" presName="bgRect" presStyleLbl="bgShp" presStyleIdx="1" presStyleCnt="3"/>
      <dgm:spPr/>
    </dgm:pt>
    <dgm:pt modelId="{D40BD2B0-5938-4FAC-825A-EB95E84EEC4B}" type="pres">
      <dgm:prSet presAssocID="{BB89959F-5A93-4F48-A1B2-2A8368042B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şlemci"/>
        </a:ext>
      </dgm:extLst>
    </dgm:pt>
    <dgm:pt modelId="{67A81648-EDF1-4E39-8A18-82D1F9E3ABF3}" type="pres">
      <dgm:prSet presAssocID="{BB89959F-5A93-4F48-A1B2-2A8368042BDA}" presName="spaceRect" presStyleCnt="0"/>
      <dgm:spPr/>
    </dgm:pt>
    <dgm:pt modelId="{F0F86F36-444A-45E6-A890-8FE5DDCB2E17}" type="pres">
      <dgm:prSet presAssocID="{BB89959F-5A93-4F48-A1B2-2A8368042BDA}" presName="parTx" presStyleLbl="revTx" presStyleIdx="1" presStyleCnt="3">
        <dgm:presLayoutVars>
          <dgm:chMax val="0"/>
          <dgm:chPref val="0"/>
        </dgm:presLayoutVars>
      </dgm:prSet>
      <dgm:spPr/>
    </dgm:pt>
    <dgm:pt modelId="{8226D648-B448-44FA-AE09-C40ED19461F7}" type="pres">
      <dgm:prSet presAssocID="{64CB97DC-639A-439D-8FF1-AB180162E858}" presName="sibTrans" presStyleCnt="0"/>
      <dgm:spPr/>
    </dgm:pt>
    <dgm:pt modelId="{68B59505-7610-4B27-9F59-304578033C5B}" type="pres">
      <dgm:prSet presAssocID="{66D6C03F-BD32-46C1-BEC3-B292FE1C668B}" presName="compNode" presStyleCnt="0"/>
      <dgm:spPr/>
    </dgm:pt>
    <dgm:pt modelId="{50553BBE-ECAE-4434-A080-52806AC4D467}" type="pres">
      <dgm:prSet presAssocID="{66D6C03F-BD32-46C1-BEC3-B292FE1C668B}" presName="bgRect" presStyleLbl="bgShp" presStyleIdx="2" presStyleCnt="3"/>
      <dgm:spPr/>
    </dgm:pt>
    <dgm:pt modelId="{A765BDAA-0D62-4847-9916-30F2FBF1B535}" type="pres">
      <dgm:prSet presAssocID="{66D6C03F-BD32-46C1-BEC3-B292FE1C66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tubes"/>
        </a:ext>
      </dgm:extLst>
    </dgm:pt>
    <dgm:pt modelId="{235AB202-DA84-45E0-8FE2-D0F1AB1367CA}" type="pres">
      <dgm:prSet presAssocID="{66D6C03F-BD32-46C1-BEC3-B292FE1C668B}" presName="spaceRect" presStyleCnt="0"/>
      <dgm:spPr/>
    </dgm:pt>
    <dgm:pt modelId="{6BFFFCEB-1FED-4DBA-894D-2A2801A33005}" type="pres">
      <dgm:prSet presAssocID="{66D6C03F-BD32-46C1-BEC3-B292FE1C668B}" presName="parTx" presStyleLbl="revTx" presStyleIdx="2" presStyleCnt="3">
        <dgm:presLayoutVars>
          <dgm:chMax val="0"/>
          <dgm:chPref val="0"/>
        </dgm:presLayoutVars>
      </dgm:prSet>
      <dgm:spPr/>
    </dgm:pt>
  </dgm:ptLst>
  <dgm:cxnLst>
    <dgm:cxn modelId="{2B275000-C6AF-41A1-B69F-85ADE13A9AC4}" type="presOf" srcId="{66D6C03F-BD32-46C1-BEC3-B292FE1C668B}" destId="{6BFFFCEB-1FED-4DBA-894D-2A2801A33005}" srcOrd="0" destOrd="0" presId="urn:microsoft.com/office/officeart/2018/2/layout/IconVerticalSolidList"/>
    <dgm:cxn modelId="{28DBB12F-F85A-466C-BC0A-0DDC8B553EFE}" srcId="{24DEC9D5-A2A3-465E-BBDA-D82F36DA0332}" destId="{BB89959F-5A93-4F48-A1B2-2A8368042BDA}" srcOrd="1" destOrd="0" parTransId="{2865339F-CFD8-4590-AE72-11E59FB0829B}" sibTransId="{64CB97DC-639A-439D-8FF1-AB180162E858}"/>
    <dgm:cxn modelId="{96B3D25F-16F9-485E-8522-7A1A277F5114}" srcId="{24DEC9D5-A2A3-465E-BBDA-D82F36DA0332}" destId="{6B125C4E-5DC9-4B4E-9295-A3DE817362F4}" srcOrd="0" destOrd="0" parTransId="{E91063E9-E855-4BFC-9C55-FEB474873407}" sibTransId="{6347B457-96A1-4471-B531-01B80D772D17}"/>
    <dgm:cxn modelId="{F8151265-AF06-4E07-BD0B-ADDBA7D73CCD}" type="presOf" srcId="{6B125C4E-5DC9-4B4E-9295-A3DE817362F4}" destId="{83B776C3-0735-4998-8A7C-F8D31BC499B0}" srcOrd="0" destOrd="0" presId="urn:microsoft.com/office/officeart/2018/2/layout/IconVerticalSolidList"/>
    <dgm:cxn modelId="{CDA3FB75-F607-4704-8F51-EA3202361E2D}" type="presOf" srcId="{BB89959F-5A93-4F48-A1B2-2A8368042BDA}" destId="{F0F86F36-444A-45E6-A890-8FE5DDCB2E17}" srcOrd="0" destOrd="0" presId="urn:microsoft.com/office/officeart/2018/2/layout/IconVerticalSolidList"/>
    <dgm:cxn modelId="{B20D5378-9AEC-4D4D-AC33-5AD86F43F508}" srcId="{24DEC9D5-A2A3-465E-BBDA-D82F36DA0332}" destId="{66D6C03F-BD32-46C1-BEC3-B292FE1C668B}" srcOrd="2" destOrd="0" parTransId="{AC076FFE-22B5-4E54-977F-21BFDBEC03AD}" sibTransId="{0C4B1874-3635-4895-B32B-691547C41F2F}"/>
    <dgm:cxn modelId="{1D410EAB-C268-43FC-84E0-4F7F7F7EFCE2}" type="presOf" srcId="{24DEC9D5-A2A3-465E-BBDA-D82F36DA0332}" destId="{D759D8A6-A6A8-4379-AC4B-6393A4451A19}" srcOrd="0" destOrd="0" presId="urn:microsoft.com/office/officeart/2018/2/layout/IconVerticalSolidList"/>
    <dgm:cxn modelId="{D346B6F6-DA0A-4F9C-B182-03156A2AA82D}" type="presParOf" srcId="{D759D8A6-A6A8-4379-AC4B-6393A4451A19}" destId="{D9E99BD8-04E9-451B-930F-28C9AE0E31C4}" srcOrd="0" destOrd="0" presId="urn:microsoft.com/office/officeart/2018/2/layout/IconVerticalSolidList"/>
    <dgm:cxn modelId="{FDAFE5DE-7E75-402A-A186-B3A31D6C05AE}" type="presParOf" srcId="{D9E99BD8-04E9-451B-930F-28C9AE0E31C4}" destId="{7F2CC30B-1459-4CD3-BA9E-4B283EDE61AD}" srcOrd="0" destOrd="0" presId="urn:microsoft.com/office/officeart/2018/2/layout/IconVerticalSolidList"/>
    <dgm:cxn modelId="{87FF14F4-588D-4D91-A9FF-55C23696483A}" type="presParOf" srcId="{D9E99BD8-04E9-451B-930F-28C9AE0E31C4}" destId="{6421D1C9-8465-4AA2-B5F5-EDA6A9127DC4}" srcOrd="1" destOrd="0" presId="urn:microsoft.com/office/officeart/2018/2/layout/IconVerticalSolidList"/>
    <dgm:cxn modelId="{DA356B5C-840F-41B6-97DD-D339F7A4E3E4}" type="presParOf" srcId="{D9E99BD8-04E9-451B-930F-28C9AE0E31C4}" destId="{F074F8FE-116E-4532-AEFE-28930668302A}" srcOrd="2" destOrd="0" presId="urn:microsoft.com/office/officeart/2018/2/layout/IconVerticalSolidList"/>
    <dgm:cxn modelId="{2D1C981B-B484-45F3-B04E-8E7B9AA922E0}" type="presParOf" srcId="{D9E99BD8-04E9-451B-930F-28C9AE0E31C4}" destId="{83B776C3-0735-4998-8A7C-F8D31BC499B0}" srcOrd="3" destOrd="0" presId="urn:microsoft.com/office/officeart/2018/2/layout/IconVerticalSolidList"/>
    <dgm:cxn modelId="{B8E7D35F-61F2-43C8-A1A7-8C942AF3BC9F}" type="presParOf" srcId="{D759D8A6-A6A8-4379-AC4B-6393A4451A19}" destId="{9AB7B1AF-BDAC-40BB-BDD1-17AB835D8B57}" srcOrd="1" destOrd="0" presId="urn:microsoft.com/office/officeart/2018/2/layout/IconVerticalSolidList"/>
    <dgm:cxn modelId="{F0F33F62-8A1B-483B-8DD1-5A32437718CB}" type="presParOf" srcId="{D759D8A6-A6A8-4379-AC4B-6393A4451A19}" destId="{2BF4A6F2-EAB1-419B-BE1C-AC1886DBD522}" srcOrd="2" destOrd="0" presId="urn:microsoft.com/office/officeart/2018/2/layout/IconVerticalSolidList"/>
    <dgm:cxn modelId="{492EAFF2-F9FC-460D-AF52-CD30F72D78C7}" type="presParOf" srcId="{2BF4A6F2-EAB1-419B-BE1C-AC1886DBD522}" destId="{02C6BB27-7066-4849-A93D-9231567D17FC}" srcOrd="0" destOrd="0" presId="urn:microsoft.com/office/officeart/2018/2/layout/IconVerticalSolidList"/>
    <dgm:cxn modelId="{2F2FE1FE-BB7E-4407-B77B-310499E706B9}" type="presParOf" srcId="{2BF4A6F2-EAB1-419B-BE1C-AC1886DBD522}" destId="{D40BD2B0-5938-4FAC-825A-EB95E84EEC4B}" srcOrd="1" destOrd="0" presId="urn:microsoft.com/office/officeart/2018/2/layout/IconVerticalSolidList"/>
    <dgm:cxn modelId="{CBDE52E8-1CAD-4C49-B075-461E26A23A96}" type="presParOf" srcId="{2BF4A6F2-EAB1-419B-BE1C-AC1886DBD522}" destId="{67A81648-EDF1-4E39-8A18-82D1F9E3ABF3}" srcOrd="2" destOrd="0" presId="urn:microsoft.com/office/officeart/2018/2/layout/IconVerticalSolidList"/>
    <dgm:cxn modelId="{5205186C-1D1F-4257-9700-D13719CD9415}" type="presParOf" srcId="{2BF4A6F2-EAB1-419B-BE1C-AC1886DBD522}" destId="{F0F86F36-444A-45E6-A890-8FE5DDCB2E17}" srcOrd="3" destOrd="0" presId="urn:microsoft.com/office/officeart/2018/2/layout/IconVerticalSolidList"/>
    <dgm:cxn modelId="{AAE240CA-9034-44AC-9A04-E12C843BD315}" type="presParOf" srcId="{D759D8A6-A6A8-4379-AC4B-6393A4451A19}" destId="{8226D648-B448-44FA-AE09-C40ED19461F7}" srcOrd="3" destOrd="0" presId="urn:microsoft.com/office/officeart/2018/2/layout/IconVerticalSolidList"/>
    <dgm:cxn modelId="{A5047137-3996-413D-8431-AB61B0C831D2}" type="presParOf" srcId="{D759D8A6-A6A8-4379-AC4B-6393A4451A19}" destId="{68B59505-7610-4B27-9F59-304578033C5B}" srcOrd="4" destOrd="0" presId="urn:microsoft.com/office/officeart/2018/2/layout/IconVerticalSolidList"/>
    <dgm:cxn modelId="{3A05748B-10CB-4E01-81C5-9F116DAFBE2E}" type="presParOf" srcId="{68B59505-7610-4B27-9F59-304578033C5B}" destId="{50553BBE-ECAE-4434-A080-52806AC4D467}" srcOrd="0" destOrd="0" presId="urn:microsoft.com/office/officeart/2018/2/layout/IconVerticalSolidList"/>
    <dgm:cxn modelId="{88F93C16-5B7A-47C2-806C-C715813D32D0}" type="presParOf" srcId="{68B59505-7610-4B27-9F59-304578033C5B}" destId="{A765BDAA-0D62-4847-9916-30F2FBF1B535}" srcOrd="1" destOrd="0" presId="urn:microsoft.com/office/officeart/2018/2/layout/IconVerticalSolidList"/>
    <dgm:cxn modelId="{DD199601-3DA2-4109-9408-3506C42A2DC1}" type="presParOf" srcId="{68B59505-7610-4B27-9F59-304578033C5B}" destId="{235AB202-DA84-45E0-8FE2-D0F1AB1367CA}" srcOrd="2" destOrd="0" presId="urn:microsoft.com/office/officeart/2018/2/layout/IconVerticalSolidList"/>
    <dgm:cxn modelId="{E47E5F2F-F9CB-4EA3-9D04-B1AF31B02158}" type="presParOf" srcId="{68B59505-7610-4B27-9F59-304578033C5B}" destId="{6BFFFCEB-1FED-4DBA-894D-2A2801A3300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6AF6DE-777E-4D62-854F-861E97F63FE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5C7E325-9B94-4A33-BDEF-BDDCDA49C0C3}">
      <dgm:prSet/>
      <dgm:spPr/>
      <dgm:t>
        <a:bodyPr/>
        <a:lstStyle/>
        <a:p>
          <a:pPr>
            <a:lnSpc>
              <a:spcPct val="100000"/>
            </a:lnSpc>
          </a:pPr>
          <a:r>
            <a:rPr lang="tr-TR"/>
            <a:t>MySql ve MongoDB veri tabanlarına Sorgu1(basit sorgu ) ile karşılaştırılma testi uygulanmıştır.</a:t>
          </a:r>
          <a:endParaRPr lang="en-US"/>
        </a:p>
      </dgm:t>
    </dgm:pt>
    <dgm:pt modelId="{21638EBB-346E-4146-9E98-AB70B017F489}" type="parTrans" cxnId="{8533BAA2-BD8B-4727-B50C-3AE611610414}">
      <dgm:prSet/>
      <dgm:spPr/>
      <dgm:t>
        <a:bodyPr/>
        <a:lstStyle/>
        <a:p>
          <a:endParaRPr lang="en-US"/>
        </a:p>
      </dgm:t>
    </dgm:pt>
    <dgm:pt modelId="{5A9CDD16-2C57-4D97-AA47-BBFB3650AF6D}" type="sibTrans" cxnId="{8533BAA2-BD8B-4727-B50C-3AE611610414}">
      <dgm:prSet/>
      <dgm:spPr/>
      <dgm:t>
        <a:bodyPr/>
        <a:lstStyle/>
        <a:p>
          <a:endParaRPr lang="en-US"/>
        </a:p>
      </dgm:t>
    </dgm:pt>
    <dgm:pt modelId="{FC1E72F5-3245-4849-8D12-ACECED56E01F}">
      <dgm:prSet/>
      <dgm:spPr/>
      <dgm:t>
        <a:bodyPr/>
        <a:lstStyle/>
        <a:p>
          <a:pPr>
            <a:lnSpc>
              <a:spcPct val="100000"/>
            </a:lnSpc>
          </a:pPr>
          <a:r>
            <a:rPr lang="tr-TR"/>
            <a:t>Analize göre sorgu sayısı arttıkça MongoDB'nin performasında belirgin bir kötüleşme olduğu çıkarılmıştır.</a:t>
          </a:r>
          <a:endParaRPr lang="en-US"/>
        </a:p>
      </dgm:t>
    </dgm:pt>
    <dgm:pt modelId="{E4C861AF-8E0E-4B0C-9119-13D743DF7F35}" type="parTrans" cxnId="{149F27EB-C27D-44E5-A1DB-47E0AE014331}">
      <dgm:prSet/>
      <dgm:spPr/>
      <dgm:t>
        <a:bodyPr/>
        <a:lstStyle/>
        <a:p>
          <a:endParaRPr lang="en-US"/>
        </a:p>
      </dgm:t>
    </dgm:pt>
    <dgm:pt modelId="{467258F9-0FFC-4B77-8773-945C8349490B}" type="sibTrans" cxnId="{149F27EB-C27D-44E5-A1DB-47E0AE014331}">
      <dgm:prSet/>
      <dgm:spPr/>
      <dgm:t>
        <a:bodyPr/>
        <a:lstStyle/>
        <a:p>
          <a:endParaRPr lang="en-US"/>
        </a:p>
      </dgm:t>
    </dgm:pt>
    <dgm:pt modelId="{7112CF15-2F3E-4D96-AD09-565F00B2AC35}">
      <dgm:prSet/>
      <dgm:spPr/>
      <dgm:t>
        <a:bodyPr/>
        <a:lstStyle/>
        <a:p>
          <a:pPr>
            <a:lnSpc>
              <a:spcPct val="100000"/>
            </a:lnSpc>
          </a:pPr>
          <a:r>
            <a:rPr lang="tr-TR"/>
            <a:t>MySql tarafında ise 3, özellikle 3 işlemci sayısı ile 1 işlemci çekirdeği sayısına göre incelendiğinde daha kötü performans gösterdiği görülmektedir.</a:t>
          </a:r>
          <a:endParaRPr lang="en-US"/>
        </a:p>
      </dgm:t>
    </dgm:pt>
    <dgm:pt modelId="{710F6FC6-DBF3-4E3A-815C-660D2AE84E41}" type="parTrans" cxnId="{B72DF396-E0AB-4A01-BC61-3C4611D1D758}">
      <dgm:prSet/>
      <dgm:spPr/>
      <dgm:t>
        <a:bodyPr/>
        <a:lstStyle/>
        <a:p>
          <a:endParaRPr lang="en-US"/>
        </a:p>
      </dgm:t>
    </dgm:pt>
    <dgm:pt modelId="{E8774BA1-1687-4C14-AC15-7310DB35FF4B}" type="sibTrans" cxnId="{B72DF396-E0AB-4A01-BC61-3C4611D1D758}">
      <dgm:prSet/>
      <dgm:spPr/>
      <dgm:t>
        <a:bodyPr/>
        <a:lstStyle/>
        <a:p>
          <a:endParaRPr lang="en-US"/>
        </a:p>
      </dgm:t>
    </dgm:pt>
    <dgm:pt modelId="{7DFB94E2-980D-4BA7-87C9-455D45C5A8F5}" type="pres">
      <dgm:prSet presAssocID="{AE6AF6DE-777E-4D62-854F-861E97F63FE1}" presName="root" presStyleCnt="0">
        <dgm:presLayoutVars>
          <dgm:dir/>
          <dgm:resizeHandles val="exact"/>
        </dgm:presLayoutVars>
      </dgm:prSet>
      <dgm:spPr/>
    </dgm:pt>
    <dgm:pt modelId="{8EF909ED-F9A9-4982-95BB-F7C90BA23C6A}" type="pres">
      <dgm:prSet presAssocID="{05C7E325-9B94-4A33-BDEF-BDDCDA49C0C3}" presName="compNode" presStyleCnt="0"/>
      <dgm:spPr/>
    </dgm:pt>
    <dgm:pt modelId="{1E51EF2B-FC39-44C8-B886-562E35689EA9}" type="pres">
      <dgm:prSet presAssocID="{05C7E325-9B94-4A33-BDEF-BDDCDA49C0C3}" presName="bgRect" presStyleLbl="bgShp" presStyleIdx="0" presStyleCnt="3"/>
      <dgm:spPr/>
    </dgm:pt>
    <dgm:pt modelId="{05499248-1A06-4895-9AA8-C280D3B22011}" type="pres">
      <dgm:prSet presAssocID="{05C7E325-9B94-4A33-BDEF-BDDCDA49C0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eri tabanı"/>
        </a:ext>
      </dgm:extLst>
    </dgm:pt>
    <dgm:pt modelId="{97F57BEC-3308-445F-AF19-96D8C349CAA7}" type="pres">
      <dgm:prSet presAssocID="{05C7E325-9B94-4A33-BDEF-BDDCDA49C0C3}" presName="spaceRect" presStyleCnt="0"/>
      <dgm:spPr/>
    </dgm:pt>
    <dgm:pt modelId="{CEAE7A04-393A-49EA-92F5-6B25DB96BB5D}" type="pres">
      <dgm:prSet presAssocID="{05C7E325-9B94-4A33-BDEF-BDDCDA49C0C3}" presName="parTx" presStyleLbl="revTx" presStyleIdx="0" presStyleCnt="3">
        <dgm:presLayoutVars>
          <dgm:chMax val="0"/>
          <dgm:chPref val="0"/>
        </dgm:presLayoutVars>
      </dgm:prSet>
      <dgm:spPr/>
    </dgm:pt>
    <dgm:pt modelId="{B93BD209-A4D6-495A-AC7A-38152C0D9F74}" type="pres">
      <dgm:prSet presAssocID="{5A9CDD16-2C57-4D97-AA47-BBFB3650AF6D}" presName="sibTrans" presStyleCnt="0"/>
      <dgm:spPr/>
    </dgm:pt>
    <dgm:pt modelId="{6B929D22-B769-4A88-BEAD-3594E7E88276}" type="pres">
      <dgm:prSet presAssocID="{FC1E72F5-3245-4849-8D12-ACECED56E01F}" presName="compNode" presStyleCnt="0"/>
      <dgm:spPr/>
    </dgm:pt>
    <dgm:pt modelId="{9093BD52-D677-4B88-ADF2-3A794B2958C6}" type="pres">
      <dgm:prSet presAssocID="{FC1E72F5-3245-4849-8D12-ACECED56E01F}" presName="bgRect" presStyleLbl="bgShp" presStyleIdx="1" presStyleCnt="3"/>
      <dgm:spPr/>
    </dgm:pt>
    <dgm:pt modelId="{D01EC06E-5DDD-4AB0-B219-9CA86BA10BFA}" type="pres">
      <dgm:prSet presAssocID="{FC1E72F5-3245-4849-8D12-ACECED56E0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BECE276A-06ED-4DEB-A23F-F41B7615864F}" type="pres">
      <dgm:prSet presAssocID="{FC1E72F5-3245-4849-8D12-ACECED56E01F}" presName="spaceRect" presStyleCnt="0"/>
      <dgm:spPr/>
    </dgm:pt>
    <dgm:pt modelId="{5C3DF469-F860-481A-9582-ED6843E638F2}" type="pres">
      <dgm:prSet presAssocID="{FC1E72F5-3245-4849-8D12-ACECED56E01F}" presName="parTx" presStyleLbl="revTx" presStyleIdx="1" presStyleCnt="3">
        <dgm:presLayoutVars>
          <dgm:chMax val="0"/>
          <dgm:chPref val="0"/>
        </dgm:presLayoutVars>
      </dgm:prSet>
      <dgm:spPr/>
    </dgm:pt>
    <dgm:pt modelId="{94B17019-7B9F-4052-9CC8-0F4D521A2E2B}" type="pres">
      <dgm:prSet presAssocID="{467258F9-0FFC-4B77-8773-945C8349490B}" presName="sibTrans" presStyleCnt="0"/>
      <dgm:spPr/>
    </dgm:pt>
    <dgm:pt modelId="{AEBF440D-484F-49B6-B72B-04D2E7FAD2E1}" type="pres">
      <dgm:prSet presAssocID="{7112CF15-2F3E-4D96-AD09-565F00B2AC35}" presName="compNode" presStyleCnt="0"/>
      <dgm:spPr/>
    </dgm:pt>
    <dgm:pt modelId="{3A8EBA45-AC8C-4CE1-8628-289FEA0A4119}" type="pres">
      <dgm:prSet presAssocID="{7112CF15-2F3E-4D96-AD09-565F00B2AC35}" presName="bgRect" presStyleLbl="bgShp" presStyleIdx="2" presStyleCnt="3"/>
      <dgm:spPr/>
    </dgm:pt>
    <dgm:pt modelId="{24E05E3A-8504-4216-8631-938AF6527CFF}" type="pres">
      <dgm:prSet presAssocID="{7112CF15-2F3E-4D96-AD09-565F00B2AC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d Face with No Fill"/>
        </a:ext>
      </dgm:extLst>
    </dgm:pt>
    <dgm:pt modelId="{8B3A5CEB-20A7-4897-BB01-8B16852ACDF9}" type="pres">
      <dgm:prSet presAssocID="{7112CF15-2F3E-4D96-AD09-565F00B2AC35}" presName="spaceRect" presStyleCnt="0"/>
      <dgm:spPr/>
    </dgm:pt>
    <dgm:pt modelId="{C4F0546A-F4F8-4028-A50D-A3926211498F}" type="pres">
      <dgm:prSet presAssocID="{7112CF15-2F3E-4D96-AD09-565F00B2AC35}" presName="parTx" presStyleLbl="revTx" presStyleIdx="2" presStyleCnt="3">
        <dgm:presLayoutVars>
          <dgm:chMax val="0"/>
          <dgm:chPref val="0"/>
        </dgm:presLayoutVars>
      </dgm:prSet>
      <dgm:spPr/>
    </dgm:pt>
  </dgm:ptLst>
  <dgm:cxnLst>
    <dgm:cxn modelId="{EEFCD827-140B-4414-B791-F055CDC90BBC}" type="presOf" srcId="{7112CF15-2F3E-4D96-AD09-565F00B2AC35}" destId="{C4F0546A-F4F8-4028-A50D-A3926211498F}" srcOrd="0" destOrd="0" presId="urn:microsoft.com/office/officeart/2018/2/layout/IconVerticalSolidList"/>
    <dgm:cxn modelId="{97368438-4EA4-40C2-BC18-0B1ABE0E57C0}" type="presOf" srcId="{AE6AF6DE-777E-4D62-854F-861E97F63FE1}" destId="{7DFB94E2-980D-4BA7-87C9-455D45C5A8F5}" srcOrd="0" destOrd="0" presId="urn:microsoft.com/office/officeart/2018/2/layout/IconVerticalSolidList"/>
    <dgm:cxn modelId="{25EC4F5F-B2BC-46E3-845A-43B830465693}" type="presOf" srcId="{FC1E72F5-3245-4849-8D12-ACECED56E01F}" destId="{5C3DF469-F860-481A-9582-ED6843E638F2}" srcOrd="0" destOrd="0" presId="urn:microsoft.com/office/officeart/2018/2/layout/IconVerticalSolidList"/>
    <dgm:cxn modelId="{B72DF396-E0AB-4A01-BC61-3C4611D1D758}" srcId="{AE6AF6DE-777E-4D62-854F-861E97F63FE1}" destId="{7112CF15-2F3E-4D96-AD09-565F00B2AC35}" srcOrd="2" destOrd="0" parTransId="{710F6FC6-DBF3-4E3A-815C-660D2AE84E41}" sibTransId="{E8774BA1-1687-4C14-AC15-7310DB35FF4B}"/>
    <dgm:cxn modelId="{699066A0-D9C2-4458-BCB6-7094850EB443}" type="presOf" srcId="{05C7E325-9B94-4A33-BDEF-BDDCDA49C0C3}" destId="{CEAE7A04-393A-49EA-92F5-6B25DB96BB5D}" srcOrd="0" destOrd="0" presId="urn:microsoft.com/office/officeart/2018/2/layout/IconVerticalSolidList"/>
    <dgm:cxn modelId="{8533BAA2-BD8B-4727-B50C-3AE611610414}" srcId="{AE6AF6DE-777E-4D62-854F-861E97F63FE1}" destId="{05C7E325-9B94-4A33-BDEF-BDDCDA49C0C3}" srcOrd="0" destOrd="0" parTransId="{21638EBB-346E-4146-9E98-AB70B017F489}" sibTransId="{5A9CDD16-2C57-4D97-AA47-BBFB3650AF6D}"/>
    <dgm:cxn modelId="{149F27EB-C27D-44E5-A1DB-47E0AE014331}" srcId="{AE6AF6DE-777E-4D62-854F-861E97F63FE1}" destId="{FC1E72F5-3245-4849-8D12-ACECED56E01F}" srcOrd="1" destOrd="0" parTransId="{E4C861AF-8E0E-4B0C-9119-13D743DF7F35}" sibTransId="{467258F9-0FFC-4B77-8773-945C8349490B}"/>
    <dgm:cxn modelId="{8DD50D66-B4E0-4FC3-9606-1A27222D66CD}" type="presParOf" srcId="{7DFB94E2-980D-4BA7-87C9-455D45C5A8F5}" destId="{8EF909ED-F9A9-4982-95BB-F7C90BA23C6A}" srcOrd="0" destOrd="0" presId="urn:microsoft.com/office/officeart/2018/2/layout/IconVerticalSolidList"/>
    <dgm:cxn modelId="{ECEB4277-209F-47B3-B53D-C56668D688DA}" type="presParOf" srcId="{8EF909ED-F9A9-4982-95BB-F7C90BA23C6A}" destId="{1E51EF2B-FC39-44C8-B886-562E35689EA9}" srcOrd="0" destOrd="0" presId="urn:microsoft.com/office/officeart/2018/2/layout/IconVerticalSolidList"/>
    <dgm:cxn modelId="{0C6654F6-927B-4644-88C0-7C5F323CDB71}" type="presParOf" srcId="{8EF909ED-F9A9-4982-95BB-F7C90BA23C6A}" destId="{05499248-1A06-4895-9AA8-C280D3B22011}" srcOrd="1" destOrd="0" presId="urn:microsoft.com/office/officeart/2018/2/layout/IconVerticalSolidList"/>
    <dgm:cxn modelId="{B7BE0F91-4A9E-40F4-9101-FBF1AC6D2223}" type="presParOf" srcId="{8EF909ED-F9A9-4982-95BB-F7C90BA23C6A}" destId="{97F57BEC-3308-445F-AF19-96D8C349CAA7}" srcOrd="2" destOrd="0" presId="urn:microsoft.com/office/officeart/2018/2/layout/IconVerticalSolidList"/>
    <dgm:cxn modelId="{738B243C-F41C-4FED-A649-EF55A7B754AC}" type="presParOf" srcId="{8EF909ED-F9A9-4982-95BB-F7C90BA23C6A}" destId="{CEAE7A04-393A-49EA-92F5-6B25DB96BB5D}" srcOrd="3" destOrd="0" presId="urn:microsoft.com/office/officeart/2018/2/layout/IconVerticalSolidList"/>
    <dgm:cxn modelId="{1C446A8C-B96F-4A2D-A37E-4CD7ED5E368A}" type="presParOf" srcId="{7DFB94E2-980D-4BA7-87C9-455D45C5A8F5}" destId="{B93BD209-A4D6-495A-AC7A-38152C0D9F74}" srcOrd="1" destOrd="0" presId="urn:microsoft.com/office/officeart/2018/2/layout/IconVerticalSolidList"/>
    <dgm:cxn modelId="{B347B9D1-BE5C-418C-9D96-436DBB706EC0}" type="presParOf" srcId="{7DFB94E2-980D-4BA7-87C9-455D45C5A8F5}" destId="{6B929D22-B769-4A88-BEAD-3594E7E88276}" srcOrd="2" destOrd="0" presId="urn:microsoft.com/office/officeart/2018/2/layout/IconVerticalSolidList"/>
    <dgm:cxn modelId="{2E9CA426-7B35-421C-929F-564AC4AC2C51}" type="presParOf" srcId="{6B929D22-B769-4A88-BEAD-3594E7E88276}" destId="{9093BD52-D677-4B88-ADF2-3A794B2958C6}" srcOrd="0" destOrd="0" presId="urn:microsoft.com/office/officeart/2018/2/layout/IconVerticalSolidList"/>
    <dgm:cxn modelId="{C12EB8E7-3EB3-48E5-A9AD-3AEB2CB9E7FE}" type="presParOf" srcId="{6B929D22-B769-4A88-BEAD-3594E7E88276}" destId="{D01EC06E-5DDD-4AB0-B219-9CA86BA10BFA}" srcOrd="1" destOrd="0" presId="urn:microsoft.com/office/officeart/2018/2/layout/IconVerticalSolidList"/>
    <dgm:cxn modelId="{246F2C7E-CFF0-4251-A5C2-F8B9BD423E39}" type="presParOf" srcId="{6B929D22-B769-4A88-BEAD-3594E7E88276}" destId="{BECE276A-06ED-4DEB-A23F-F41B7615864F}" srcOrd="2" destOrd="0" presId="urn:microsoft.com/office/officeart/2018/2/layout/IconVerticalSolidList"/>
    <dgm:cxn modelId="{A6D697C0-7EF9-4325-ABF5-CB9F8D36D4AB}" type="presParOf" srcId="{6B929D22-B769-4A88-BEAD-3594E7E88276}" destId="{5C3DF469-F860-481A-9582-ED6843E638F2}" srcOrd="3" destOrd="0" presId="urn:microsoft.com/office/officeart/2018/2/layout/IconVerticalSolidList"/>
    <dgm:cxn modelId="{BF79AF03-2172-4E8B-B278-90D4056708CB}" type="presParOf" srcId="{7DFB94E2-980D-4BA7-87C9-455D45C5A8F5}" destId="{94B17019-7B9F-4052-9CC8-0F4D521A2E2B}" srcOrd="3" destOrd="0" presId="urn:microsoft.com/office/officeart/2018/2/layout/IconVerticalSolidList"/>
    <dgm:cxn modelId="{53A84BC0-33EC-40B7-8F21-C9CA77CDC434}" type="presParOf" srcId="{7DFB94E2-980D-4BA7-87C9-455D45C5A8F5}" destId="{AEBF440D-484F-49B6-B72B-04D2E7FAD2E1}" srcOrd="4" destOrd="0" presId="urn:microsoft.com/office/officeart/2018/2/layout/IconVerticalSolidList"/>
    <dgm:cxn modelId="{B7BE9BBC-5B33-45EC-934C-401E72844842}" type="presParOf" srcId="{AEBF440D-484F-49B6-B72B-04D2E7FAD2E1}" destId="{3A8EBA45-AC8C-4CE1-8628-289FEA0A4119}" srcOrd="0" destOrd="0" presId="urn:microsoft.com/office/officeart/2018/2/layout/IconVerticalSolidList"/>
    <dgm:cxn modelId="{5E5824DE-3A10-4D10-9AEF-908A5BC31F76}" type="presParOf" srcId="{AEBF440D-484F-49B6-B72B-04D2E7FAD2E1}" destId="{24E05E3A-8504-4216-8631-938AF6527CFF}" srcOrd="1" destOrd="0" presId="urn:microsoft.com/office/officeart/2018/2/layout/IconVerticalSolidList"/>
    <dgm:cxn modelId="{E9488A29-CAE0-42BC-ADE7-C1EDCC8AE023}" type="presParOf" srcId="{AEBF440D-484F-49B6-B72B-04D2E7FAD2E1}" destId="{8B3A5CEB-20A7-4897-BB01-8B16852ACDF9}" srcOrd="2" destOrd="0" presId="urn:microsoft.com/office/officeart/2018/2/layout/IconVerticalSolidList"/>
    <dgm:cxn modelId="{A8FE5A8B-4F78-46EE-99B4-58687F092ECE}" type="presParOf" srcId="{AEBF440D-484F-49B6-B72B-04D2E7FAD2E1}" destId="{C4F0546A-F4F8-4028-A50D-A392621149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D29639-0D05-42E1-9784-AA0C907BA7C7}"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23CD329D-6020-4314-80C7-52A13E40E210}">
      <dgm:prSet/>
      <dgm:spPr/>
      <dgm:t>
        <a:bodyPr/>
        <a:lstStyle/>
        <a:p>
          <a:r>
            <a:rPr lang="tr-TR"/>
            <a:t>MySQL ve MongoDB veri tabanlarına veri ekleme “INSERT” ve silme “DELETE” işlemleri uygulanmıştır.</a:t>
          </a:r>
          <a:endParaRPr lang="en-US"/>
        </a:p>
      </dgm:t>
    </dgm:pt>
    <dgm:pt modelId="{994B7DB3-00CE-48D5-B62F-D9A8AAC9D4B0}" type="parTrans" cxnId="{6DF851CE-0FC6-457E-866B-AAEC592560BC}">
      <dgm:prSet/>
      <dgm:spPr/>
      <dgm:t>
        <a:bodyPr/>
        <a:lstStyle/>
        <a:p>
          <a:endParaRPr lang="en-US"/>
        </a:p>
      </dgm:t>
    </dgm:pt>
    <dgm:pt modelId="{3AA491E3-E4BF-4CC2-BD29-5B0D59C85CB0}" type="sibTrans" cxnId="{6DF851CE-0FC6-457E-866B-AAEC592560BC}">
      <dgm:prSet/>
      <dgm:spPr/>
      <dgm:t>
        <a:bodyPr/>
        <a:lstStyle/>
        <a:p>
          <a:endParaRPr lang="en-US"/>
        </a:p>
      </dgm:t>
    </dgm:pt>
    <dgm:pt modelId="{4C4B4E0F-CC0F-4165-923D-45EBF5C9A512}">
      <dgm:prSet/>
      <dgm:spPr/>
      <dgm:t>
        <a:bodyPr/>
        <a:lstStyle/>
        <a:p>
          <a:r>
            <a:rPr lang="tr-TR"/>
            <a:t>MongoDB'nin veri ekleme işlemi MySql'e göre daha iyi perfomans göstermiştir.</a:t>
          </a:r>
          <a:endParaRPr lang="en-US"/>
        </a:p>
      </dgm:t>
    </dgm:pt>
    <dgm:pt modelId="{6FDA9543-B0C4-471C-A21E-4DE98541F5AD}" type="parTrans" cxnId="{D08BD344-424C-4EA3-BCFC-2DFF54293DE8}">
      <dgm:prSet/>
      <dgm:spPr/>
      <dgm:t>
        <a:bodyPr/>
        <a:lstStyle/>
        <a:p>
          <a:endParaRPr lang="en-US"/>
        </a:p>
      </dgm:t>
    </dgm:pt>
    <dgm:pt modelId="{E1BDD1D9-859B-4411-8DBE-3C6D6DC4A9C1}" type="sibTrans" cxnId="{D08BD344-424C-4EA3-BCFC-2DFF54293DE8}">
      <dgm:prSet/>
      <dgm:spPr/>
      <dgm:t>
        <a:bodyPr/>
        <a:lstStyle/>
        <a:p>
          <a:endParaRPr lang="en-US"/>
        </a:p>
      </dgm:t>
    </dgm:pt>
    <dgm:pt modelId="{D79D6FD2-6A4E-4DFF-B872-8F8229CB8271}">
      <dgm:prSet/>
      <dgm:spPr/>
      <dgm:t>
        <a:bodyPr/>
        <a:lstStyle/>
        <a:p>
          <a:r>
            <a:rPr lang="tr-TR"/>
            <a:t>MySql'in veri silme işlemi MongoDB'yle benzer özellik göstermiştir.Fakat veri silme komut sayılarının artışı ile MySql'in daha iyi bir performans gösterdiği görülmüştür.</a:t>
          </a:r>
          <a:endParaRPr lang="en-US"/>
        </a:p>
      </dgm:t>
    </dgm:pt>
    <dgm:pt modelId="{A44E55B4-D5C3-4FBE-9AA1-8CB8FC4BA4C3}" type="parTrans" cxnId="{96E2E2EB-12DE-4431-A435-EED8F8085561}">
      <dgm:prSet/>
      <dgm:spPr/>
      <dgm:t>
        <a:bodyPr/>
        <a:lstStyle/>
        <a:p>
          <a:endParaRPr lang="en-US"/>
        </a:p>
      </dgm:t>
    </dgm:pt>
    <dgm:pt modelId="{E02FCF5F-F119-4169-A106-FE0ED29D5BE2}" type="sibTrans" cxnId="{96E2E2EB-12DE-4431-A435-EED8F8085561}">
      <dgm:prSet/>
      <dgm:spPr/>
      <dgm:t>
        <a:bodyPr/>
        <a:lstStyle/>
        <a:p>
          <a:endParaRPr lang="en-US"/>
        </a:p>
      </dgm:t>
    </dgm:pt>
    <dgm:pt modelId="{147D85A8-4ACA-4AEF-B75D-9DCCEC68F4D1}" type="pres">
      <dgm:prSet presAssocID="{81D29639-0D05-42E1-9784-AA0C907BA7C7}" presName="vert0" presStyleCnt="0">
        <dgm:presLayoutVars>
          <dgm:dir/>
          <dgm:animOne val="branch"/>
          <dgm:animLvl val="lvl"/>
        </dgm:presLayoutVars>
      </dgm:prSet>
      <dgm:spPr/>
    </dgm:pt>
    <dgm:pt modelId="{EC16B571-DB0B-4B58-820E-2BBB9A4245D6}" type="pres">
      <dgm:prSet presAssocID="{23CD329D-6020-4314-80C7-52A13E40E210}" presName="thickLine" presStyleLbl="alignNode1" presStyleIdx="0" presStyleCnt="3"/>
      <dgm:spPr/>
    </dgm:pt>
    <dgm:pt modelId="{702C79B5-97F3-47AA-A0BC-8CF50A5BB7C2}" type="pres">
      <dgm:prSet presAssocID="{23CD329D-6020-4314-80C7-52A13E40E210}" presName="horz1" presStyleCnt="0"/>
      <dgm:spPr/>
    </dgm:pt>
    <dgm:pt modelId="{4BB23761-1178-4B2E-8C23-16D0EE1AA02B}" type="pres">
      <dgm:prSet presAssocID="{23CD329D-6020-4314-80C7-52A13E40E210}" presName="tx1" presStyleLbl="revTx" presStyleIdx="0" presStyleCnt="3"/>
      <dgm:spPr/>
    </dgm:pt>
    <dgm:pt modelId="{420E49CE-2C94-4F73-86B3-402FAE9DBB48}" type="pres">
      <dgm:prSet presAssocID="{23CD329D-6020-4314-80C7-52A13E40E210}" presName="vert1" presStyleCnt="0"/>
      <dgm:spPr/>
    </dgm:pt>
    <dgm:pt modelId="{438D340B-2197-46AA-93B5-0F52F2D58907}" type="pres">
      <dgm:prSet presAssocID="{4C4B4E0F-CC0F-4165-923D-45EBF5C9A512}" presName="thickLine" presStyleLbl="alignNode1" presStyleIdx="1" presStyleCnt="3"/>
      <dgm:spPr/>
    </dgm:pt>
    <dgm:pt modelId="{5D51EC89-CEAE-4244-92EA-00546F7BB4FC}" type="pres">
      <dgm:prSet presAssocID="{4C4B4E0F-CC0F-4165-923D-45EBF5C9A512}" presName="horz1" presStyleCnt="0"/>
      <dgm:spPr/>
    </dgm:pt>
    <dgm:pt modelId="{6BFDC7CF-96D5-4F65-8BA1-57A981D34254}" type="pres">
      <dgm:prSet presAssocID="{4C4B4E0F-CC0F-4165-923D-45EBF5C9A512}" presName="tx1" presStyleLbl="revTx" presStyleIdx="1" presStyleCnt="3"/>
      <dgm:spPr/>
    </dgm:pt>
    <dgm:pt modelId="{296F7218-3D18-4282-A580-EB03A6B00B04}" type="pres">
      <dgm:prSet presAssocID="{4C4B4E0F-CC0F-4165-923D-45EBF5C9A512}" presName="vert1" presStyleCnt="0"/>
      <dgm:spPr/>
    </dgm:pt>
    <dgm:pt modelId="{0FF0DE01-9B49-4866-B17E-14DF34656C23}" type="pres">
      <dgm:prSet presAssocID="{D79D6FD2-6A4E-4DFF-B872-8F8229CB8271}" presName="thickLine" presStyleLbl="alignNode1" presStyleIdx="2" presStyleCnt="3"/>
      <dgm:spPr/>
    </dgm:pt>
    <dgm:pt modelId="{53117A73-E1BE-4B0A-A174-4C0E036B7615}" type="pres">
      <dgm:prSet presAssocID="{D79D6FD2-6A4E-4DFF-B872-8F8229CB8271}" presName="horz1" presStyleCnt="0"/>
      <dgm:spPr/>
    </dgm:pt>
    <dgm:pt modelId="{769256DA-2D15-4754-A694-7DFA211E60C1}" type="pres">
      <dgm:prSet presAssocID="{D79D6FD2-6A4E-4DFF-B872-8F8229CB8271}" presName="tx1" presStyleLbl="revTx" presStyleIdx="2" presStyleCnt="3"/>
      <dgm:spPr/>
    </dgm:pt>
    <dgm:pt modelId="{CF27D579-5253-439E-86E7-8AEDD01FC877}" type="pres">
      <dgm:prSet presAssocID="{D79D6FD2-6A4E-4DFF-B872-8F8229CB8271}" presName="vert1" presStyleCnt="0"/>
      <dgm:spPr/>
    </dgm:pt>
  </dgm:ptLst>
  <dgm:cxnLst>
    <dgm:cxn modelId="{CEBC7316-3630-4CC3-892F-B98D2E471F04}" type="presOf" srcId="{81D29639-0D05-42E1-9784-AA0C907BA7C7}" destId="{147D85A8-4ACA-4AEF-B75D-9DCCEC68F4D1}" srcOrd="0" destOrd="0" presId="urn:microsoft.com/office/officeart/2008/layout/LinedList"/>
    <dgm:cxn modelId="{D08BD344-424C-4EA3-BCFC-2DFF54293DE8}" srcId="{81D29639-0D05-42E1-9784-AA0C907BA7C7}" destId="{4C4B4E0F-CC0F-4165-923D-45EBF5C9A512}" srcOrd="1" destOrd="0" parTransId="{6FDA9543-B0C4-471C-A21E-4DE98541F5AD}" sibTransId="{E1BDD1D9-859B-4411-8DBE-3C6D6DC4A9C1}"/>
    <dgm:cxn modelId="{7F13C98F-8926-469B-BAFC-436A95144F05}" type="presOf" srcId="{23CD329D-6020-4314-80C7-52A13E40E210}" destId="{4BB23761-1178-4B2E-8C23-16D0EE1AA02B}" srcOrd="0" destOrd="0" presId="urn:microsoft.com/office/officeart/2008/layout/LinedList"/>
    <dgm:cxn modelId="{73765CC3-71B1-4F82-A529-4E2703EEDDA6}" type="presOf" srcId="{D79D6FD2-6A4E-4DFF-B872-8F8229CB8271}" destId="{769256DA-2D15-4754-A694-7DFA211E60C1}" srcOrd="0" destOrd="0" presId="urn:microsoft.com/office/officeart/2008/layout/LinedList"/>
    <dgm:cxn modelId="{6DF851CE-0FC6-457E-866B-AAEC592560BC}" srcId="{81D29639-0D05-42E1-9784-AA0C907BA7C7}" destId="{23CD329D-6020-4314-80C7-52A13E40E210}" srcOrd="0" destOrd="0" parTransId="{994B7DB3-00CE-48D5-B62F-D9A8AAC9D4B0}" sibTransId="{3AA491E3-E4BF-4CC2-BD29-5B0D59C85CB0}"/>
    <dgm:cxn modelId="{96E2E2EB-12DE-4431-A435-EED8F8085561}" srcId="{81D29639-0D05-42E1-9784-AA0C907BA7C7}" destId="{D79D6FD2-6A4E-4DFF-B872-8F8229CB8271}" srcOrd="2" destOrd="0" parTransId="{A44E55B4-D5C3-4FBE-9AA1-8CB8FC4BA4C3}" sibTransId="{E02FCF5F-F119-4169-A106-FE0ED29D5BE2}"/>
    <dgm:cxn modelId="{7C080FF8-C0A7-4E8D-9C3B-D9E987AD0E61}" type="presOf" srcId="{4C4B4E0F-CC0F-4165-923D-45EBF5C9A512}" destId="{6BFDC7CF-96D5-4F65-8BA1-57A981D34254}" srcOrd="0" destOrd="0" presId="urn:microsoft.com/office/officeart/2008/layout/LinedList"/>
    <dgm:cxn modelId="{2630C970-B32E-487C-8DC4-059E4429EC0C}" type="presParOf" srcId="{147D85A8-4ACA-4AEF-B75D-9DCCEC68F4D1}" destId="{EC16B571-DB0B-4B58-820E-2BBB9A4245D6}" srcOrd="0" destOrd="0" presId="urn:microsoft.com/office/officeart/2008/layout/LinedList"/>
    <dgm:cxn modelId="{AAB63E55-4525-4646-807E-AECC8E0BA919}" type="presParOf" srcId="{147D85A8-4ACA-4AEF-B75D-9DCCEC68F4D1}" destId="{702C79B5-97F3-47AA-A0BC-8CF50A5BB7C2}" srcOrd="1" destOrd="0" presId="urn:microsoft.com/office/officeart/2008/layout/LinedList"/>
    <dgm:cxn modelId="{29ED0105-5B72-4C71-AA7A-DF22F837E398}" type="presParOf" srcId="{702C79B5-97F3-47AA-A0BC-8CF50A5BB7C2}" destId="{4BB23761-1178-4B2E-8C23-16D0EE1AA02B}" srcOrd="0" destOrd="0" presId="urn:microsoft.com/office/officeart/2008/layout/LinedList"/>
    <dgm:cxn modelId="{C728F347-DFCF-4E69-99B3-B8DAD000767E}" type="presParOf" srcId="{702C79B5-97F3-47AA-A0BC-8CF50A5BB7C2}" destId="{420E49CE-2C94-4F73-86B3-402FAE9DBB48}" srcOrd="1" destOrd="0" presId="urn:microsoft.com/office/officeart/2008/layout/LinedList"/>
    <dgm:cxn modelId="{E3B2075B-BBF5-4D77-9FA2-9247CB81CDEB}" type="presParOf" srcId="{147D85A8-4ACA-4AEF-B75D-9DCCEC68F4D1}" destId="{438D340B-2197-46AA-93B5-0F52F2D58907}" srcOrd="2" destOrd="0" presId="urn:microsoft.com/office/officeart/2008/layout/LinedList"/>
    <dgm:cxn modelId="{F755D85F-E94E-4282-B39C-7A427C3E0C97}" type="presParOf" srcId="{147D85A8-4ACA-4AEF-B75D-9DCCEC68F4D1}" destId="{5D51EC89-CEAE-4244-92EA-00546F7BB4FC}" srcOrd="3" destOrd="0" presId="urn:microsoft.com/office/officeart/2008/layout/LinedList"/>
    <dgm:cxn modelId="{3F599334-5185-4F2F-8A81-EDC2E78B4499}" type="presParOf" srcId="{5D51EC89-CEAE-4244-92EA-00546F7BB4FC}" destId="{6BFDC7CF-96D5-4F65-8BA1-57A981D34254}" srcOrd="0" destOrd="0" presId="urn:microsoft.com/office/officeart/2008/layout/LinedList"/>
    <dgm:cxn modelId="{891F8322-DE9A-409E-84F4-FBFC52598E21}" type="presParOf" srcId="{5D51EC89-CEAE-4244-92EA-00546F7BB4FC}" destId="{296F7218-3D18-4282-A580-EB03A6B00B04}" srcOrd="1" destOrd="0" presId="urn:microsoft.com/office/officeart/2008/layout/LinedList"/>
    <dgm:cxn modelId="{C65F4F60-CE60-48AF-AF6F-1B193844EF46}" type="presParOf" srcId="{147D85A8-4ACA-4AEF-B75D-9DCCEC68F4D1}" destId="{0FF0DE01-9B49-4866-B17E-14DF34656C23}" srcOrd="4" destOrd="0" presId="urn:microsoft.com/office/officeart/2008/layout/LinedList"/>
    <dgm:cxn modelId="{DBB9F599-D78F-4D13-B659-77CF762D784C}" type="presParOf" srcId="{147D85A8-4ACA-4AEF-B75D-9DCCEC68F4D1}" destId="{53117A73-E1BE-4B0A-A174-4C0E036B7615}" srcOrd="5" destOrd="0" presId="urn:microsoft.com/office/officeart/2008/layout/LinedList"/>
    <dgm:cxn modelId="{159603A7-372B-4CD4-9111-F72F399F84E1}" type="presParOf" srcId="{53117A73-E1BE-4B0A-A174-4C0E036B7615}" destId="{769256DA-2D15-4754-A694-7DFA211E60C1}" srcOrd="0" destOrd="0" presId="urn:microsoft.com/office/officeart/2008/layout/LinedList"/>
    <dgm:cxn modelId="{39EFB265-3DED-44F6-B93C-679275BF9BBB}" type="presParOf" srcId="{53117A73-E1BE-4B0A-A174-4C0E036B7615}" destId="{CF27D579-5253-439E-86E7-8AEDD01FC87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76EEBD-41F6-4008-BFF9-D3247861A70A}"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7BEA8655-EBD2-4CF4-90C5-37A07CE6A663}">
      <dgm:prSet/>
      <dgm:spPr/>
      <dgm:t>
        <a:bodyPr/>
        <a:lstStyle/>
        <a:p>
          <a:r>
            <a:rPr lang="tr-TR"/>
            <a:t>Klasik ilişkisel veri tabanlarını altküme olarak gören, aynı zamanda SQL ve Daha Fazlası (Not Only SQL) olarak da adlandırılan dağıtık mimari ile oluşturulmuş veri tabanları ile ilişkisel veri tabanları karşılaştırılmış ve yönetim bilişim sistemleri açısından incelenmiştir.</a:t>
          </a:r>
          <a:endParaRPr lang="en-US"/>
        </a:p>
      </dgm:t>
    </dgm:pt>
    <dgm:pt modelId="{80657A7B-8E7F-4A23-A72C-7C776A3E0DFF}" type="parTrans" cxnId="{F98C8D9B-FB8E-4395-826D-1158A334B6EC}">
      <dgm:prSet/>
      <dgm:spPr/>
      <dgm:t>
        <a:bodyPr/>
        <a:lstStyle/>
        <a:p>
          <a:endParaRPr lang="en-US"/>
        </a:p>
      </dgm:t>
    </dgm:pt>
    <dgm:pt modelId="{A3F9764D-C008-4789-921A-DD7DB57BFE44}" type="sibTrans" cxnId="{F98C8D9B-FB8E-4395-826D-1158A334B6EC}">
      <dgm:prSet/>
      <dgm:spPr/>
      <dgm:t>
        <a:bodyPr/>
        <a:lstStyle/>
        <a:p>
          <a:endParaRPr lang="en-US"/>
        </a:p>
      </dgm:t>
    </dgm:pt>
    <dgm:pt modelId="{ECDF0AB0-0342-4AAA-921B-1ABC2EECD3E4}">
      <dgm:prSet/>
      <dgm:spPr/>
      <dgm:t>
        <a:bodyPr/>
        <a:lstStyle/>
        <a:p>
          <a:r>
            <a:rPr lang="tr-TR"/>
            <a:t>Son yıllardaki teknolojik ilerleme ile paralel olarak yapılan çalışmalar, veri tabanı sistemlerinde de etkisini göstererek NoSQL kavramını gün yüzüne çıkartmıştır. </a:t>
          </a:r>
          <a:endParaRPr lang="en-US"/>
        </a:p>
      </dgm:t>
    </dgm:pt>
    <dgm:pt modelId="{3966E682-F381-4440-BB62-62D8BE707F2E}" type="parTrans" cxnId="{131A9E23-0B06-4CF1-9213-42DC5E525E20}">
      <dgm:prSet/>
      <dgm:spPr/>
      <dgm:t>
        <a:bodyPr/>
        <a:lstStyle/>
        <a:p>
          <a:endParaRPr lang="en-US"/>
        </a:p>
      </dgm:t>
    </dgm:pt>
    <dgm:pt modelId="{5BC6AE7A-28C9-47D4-B713-AFD299328BF2}" type="sibTrans" cxnId="{131A9E23-0B06-4CF1-9213-42DC5E525E20}">
      <dgm:prSet/>
      <dgm:spPr/>
      <dgm:t>
        <a:bodyPr/>
        <a:lstStyle/>
        <a:p>
          <a:endParaRPr lang="en-US"/>
        </a:p>
      </dgm:t>
    </dgm:pt>
    <dgm:pt modelId="{DE4C1522-ECB9-4F72-B219-3F94E3566363}" type="pres">
      <dgm:prSet presAssocID="{A376EEBD-41F6-4008-BFF9-D3247861A70A}" presName="hierChild1" presStyleCnt="0">
        <dgm:presLayoutVars>
          <dgm:chPref val="1"/>
          <dgm:dir/>
          <dgm:animOne val="branch"/>
          <dgm:animLvl val="lvl"/>
          <dgm:resizeHandles/>
        </dgm:presLayoutVars>
      </dgm:prSet>
      <dgm:spPr/>
    </dgm:pt>
    <dgm:pt modelId="{B89F5ED7-7072-4A64-8F77-03169E74A112}" type="pres">
      <dgm:prSet presAssocID="{7BEA8655-EBD2-4CF4-90C5-37A07CE6A663}" presName="hierRoot1" presStyleCnt="0"/>
      <dgm:spPr/>
    </dgm:pt>
    <dgm:pt modelId="{C8B50C70-5A51-4AD8-9AC4-70A4A4FAA993}" type="pres">
      <dgm:prSet presAssocID="{7BEA8655-EBD2-4CF4-90C5-37A07CE6A663}" presName="composite" presStyleCnt="0"/>
      <dgm:spPr/>
    </dgm:pt>
    <dgm:pt modelId="{EB4019AD-E7C6-494A-B464-E4CB6341502E}" type="pres">
      <dgm:prSet presAssocID="{7BEA8655-EBD2-4CF4-90C5-37A07CE6A663}" presName="background" presStyleLbl="node0" presStyleIdx="0" presStyleCnt="2"/>
      <dgm:spPr/>
    </dgm:pt>
    <dgm:pt modelId="{C5CD9473-67E9-49CF-96F1-03CF5F87F1B9}" type="pres">
      <dgm:prSet presAssocID="{7BEA8655-EBD2-4CF4-90C5-37A07CE6A663}" presName="text" presStyleLbl="fgAcc0" presStyleIdx="0" presStyleCnt="2">
        <dgm:presLayoutVars>
          <dgm:chPref val="3"/>
        </dgm:presLayoutVars>
      </dgm:prSet>
      <dgm:spPr/>
    </dgm:pt>
    <dgm:pt modelId="{B86A77BC-B5BB-4D18-9E61-4392E00DB92A}" type="pres">
      <dgm:prSet presAssocID="{7BEA8655-EBD2-4CF4-90C5-37A07CE6A663}" presName="hierChild2" presStyleCnt="0"/>
      <dgm:spPr/>
    </dgm:pt>
    <dgm:pt modelId="{030EA4C2-C373-40A7-8E22-80ADCDB22C93}" type="pres">
      <dgm:prSet presAssocID="{ECDF0AB0-0342-4AAA-921B-1ABC2EECD3E4}" presName="hierRoot1" presStyleCnt="0"/>
      <dgm:spPr/>
    </dgm:pt>
    <dgm:pt modelId="{166CF268-D9A3-4C89-8EEF-6E02C3CDB7B6}" type="pres">
      <dgm:prSet presAssocID="{ECDF0AB0-0342-4AAA-921B-1ABC2EECD3E4}" presName="composite" presStyleCnt="0"/>
      <dgm:spPr/>
    </dgm:pt>
    <dgm:pt modelId="{07084C02-4F9C-4C7E-9FFE-BEA5A1FE8BF9}" type="pres">
      <dgm:prSet presAssocID="{ECDF0AB0-0342-4AAA-921B-1ABC2EECD3E4}" presName="background" presStyleLbl="node0" presStyleIdx="1" presStyleCnt="2"/>
      <dgm:spPr/>
    </dgm:pt>
    <dgm:pt modelId="{D188E7A1-5440-4C9D-8FFE-EA4BC0BF913B}" type="pres">
      <dgm:prSet presAssocID="{ECDF0AB0-0342-4AAA-921B-1ABC2EECD3E4}" presName="text" presStyleLbl="fgAcc0" presStyleIdx="1" presStyleCnt="2">
        <dgm:presLayoutVars>
          <dgm:chPref val="3"/>
        </dgm:presLayoutVars>
      </dgm:prSet>
      <dgm:spPr/>
    </dgm:pt>
    <dgm:pt modelId="{95C8257A-810D-4FDC-AF41-B93B8CBFC5E4}" type="pres">
      <dgm:prSet presAssocID="{ECDF0AB0-0342-4AAA-921B-1ABC2EECD3E4}" presName="hierChild2" presStyleCnt="0"/>
      <dgm:spPr/>
    </dgm:pt>
  </dgm:ptLst>
  <dgm:cxnLst>
    <dgm:cxn modelId="{131A9E23-0B06-4CF1-9213-42DC5E525E20}" srcId="{A376EEBD-41F6-4008-BFF9-D3247861A70A}" destId="{ECDF0AB0-0342-4AAA-921B-1ABC2EECD3E4}" srcOrd="1" destOrd="0" parTransId="{3966E682-F381-4440-BB62-62D8BE707F2E}" sibTransId="{5BC6AE7A-28C9-47D4-B713-AFD299328BF2}"/>
    <dgm:cxn modelId="{E083563B-7739-4C8F-8118-375B640DA16C}" type="presOf" srcId="{A376EEBD-41F6-4008-BFF9-D3247861A70A}" destId="{DE4C1522-ECB9-4F72-B219-3F94E3566363}" srcOrd="0" destOrd="0" presId="urn:microsoft.com/office/officeart/2005/8/layout/hierarchy1"/>
    <dgm:cxn modelId="{F98C8D9B-FB8E-4395-826D-1158A334B6EC}" srcId="{A376EEBD-41F6-4008-BFF9-D3247861A70A}" destId="{7BEA8655-EBD2-4CF4-90C5-37A07CE6A663}" srcOrd="0" destOrd="0" parTransId="{80657A7B-8E7F-4A23-A72C-7C776A3E0DFF}" sibTransId="{A3F9764D-C008-4789-921A-DD7DB57BFE44}"/>
    <dgm:cxn modelId="{EBDF29B0-2FE3-4FDA-9A50-9D510B638DE7}" type="presOf" srcId="{7BEA8655-EBD2-4CF4-90C5-37A07CE6A663}" destId="{C5CD9473-67E9-49CF-96F1-03CF5F87F1B9}" srcOrd="0" destOrd="0" presId="urn:microsoft.com/office/officeart/2005/8/layout/hierarchy1"/>
    <dgm:cxn modelId="{2CC612E1-30EE-4F95-8185-3BBAB76AC3B5}" type="presOf" srcId="{ECDF0AB0-0342-4AAA-921B-1ABC2EECD3E4}" destId="{D188E7A1-5440-4C9D-8FFE-EA4BC0BF913B}" srcOrd="0" destOrd="0" presId="urn:microsoft.com/office/officeart/2005/8/layout/hierarchy1"/>
    <dgm:cxn modelId="{FD1F9072-1661-4FAF-B225-ED9F528A0BE0}" type="presParOf" srcId="{DE4C1522-ECB9-4F72-B219-3F94E3566363}" destId="{B89F5ED7-7072-4A64-8F77-03169E74A112}" srcOrd="0" destOrd="0" presId="urn:microsoft.com/office/officeart/2005/8/layout/hierarchy1"/>
    <dgm:cxn modelId="{AD30E7FF-CFC6-4A92-9B06-48FDE0D2F290}" type="presParOf" srcId="{B89F5ED7-7072-4A64-8F77-03169E74A112}" destId="{C8B50C70-5A51-4AD8-9AC4-70A4A4FAA993}" srcOrd="0" destOrd="0" presId="urn:microsoft.com/office/officeart/2005/8/layout/hierarchy1"/>
    <dgm:cxn modelId="{2543C2BB-3CC9-45A7-875A-D8A92C44796E}" type="presParOf" srcId="{C8B50C70-5A51-4AD8-9AC4-70A4A4FAA993}" destId="{EB4019AD-E7C6-494A-B464-E4CB6341502E}" srcOrd="0" destOrd="0" presId="urn:microsoft.com/office/officeart/2005/8/layout/hierarchy1"/>
    <dgm:cxn modelId="{B21B221A-0AF3-4E6E-964D-F3A798617EA9}" type="presParOf" srcId="{C8B50C70-5A51-4AD8-9AC4-70A4A4FAA993}" destId="{C5CD9473-67E9-49CF-96F1-03CF5F87F1B9}" srcOrd="1" destOrd="0" presId="urn:microsoft.com/office/officeart/2005/8/layout/hierarchy1"/>
    <dgm:cxn modelId="{4DFAE26F-70D9-4012-9AB3-4BB32EE7A300}" type="presParOf" srcId="{B89F5ED7-7072-4A64-8F77-03169E74A112}" destId="{B86A77BC-B5BB-4D18-9E61-4392E00DB92A}" srcOrd="1" destOrd="0" presId="urn:microsoft.com/office/officeart/2005/8/layout/hierarchy1"/>
    <dgm:cxn modelId="{46E8A52C-4EF6-4735-9C87-630DAC10609F}" type="presParOf" srcId="{DE4C1522-ECB9-4F72-B219-3F94E3566363}" destId="{030EA4C2-C373-40A7-8E22-80ADCDB22C93}" srcOrd="1" destOrd="0" presId="urn:microsoft.com/office/officeart/2005/8/layout/hierarchy1"/>
    <dgm:cxn modelId="{BB8F8BA7-8DC2-4E73-A345-5A65335EECAA}" type="presParOf" srcId="{030EA4C2-C373-40A7-8E22-80ADCDB22C93}" destId="{166CF268-D9A3-4C89-8EEF-6E02C3CDB7B6}" srcOrd="0" destOrd="0" presId="urn:microsoft.com/office/officeart/2005/8/layout/hierarchy1"/>
    <dgm:cxn modelId="{87952376-6769-4D07-A35B-62E5AB0583A9}" type="presParOf" srcId="{166CF268-D9A3-4C89-8EEF-6E02C3CDB7B6}" destId="{07084C02-4F9C-4C7E-9FFE-BEA5A1FE8BF9}" srcOrd="0" destOrd="0" presId="urn:microsoft.com/office/officeart/2005/8/layout/hierarchy1"/>
    <dgm:cxn modelId="{EF9CE017-46A7-43D1-AE11-34BC764F998C}" type="presParOf" srcId="{166CF268-D9A3-4C89-8EEF-6E02C3CDB7B6}" destId="{D188E7A1-5440-4C9D-8FFE-EA4BC0BF913B}" srcOrd="1" destOrd="0" presId="urn:microsoft.com/office/officeart/2005/8/layout/hierarchy1"/>
    <dgm:cxn modelId="{CA4F116F-ED6A-4C63-96BE-B7F1AAB821BF}" type="presParOf" srcId="{030EA4C2-C373-40A7-8E22-80ADCDB22C93}" destId="{95C8257A-810D-4FDC-AF41-B93B8CBFC5E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4928E17-1F15-46EF-9FB3-E1839C97907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363FB70-2984-4781-A68B-B0DFEB1299DF}">
      <dgm:prSet/>
      <dgm:spPr/>
      <dgm:t>
        <a:bodyPr/>
        <a:lstStyle/>
        <a:p>
          <a:r>
            <a:rPr lang="tr-TR"/>
            <a:t>NoSql ağırlıklı bir  veri tabanının büyük müktarda veri çiftleri içerebildiği , veri çoğaltmada da basit şeması nedeniyle MongoDB kullanılarak daha hızlı daha karmaşık sorgu tiplerinin çalıştırılabildiği izlenmiştir.</a:t>
          </a:r>
          <a:endParaRPr lang="en-US"/>
        </a:p>
      </dgm:t>
    </dgm:pt>
    <dgm:pt modelId="{D308C618-5339-4E93-BE23-5D6A74D1D3F3}" type="parTrans" cxnId="{2F05C6F8-33F8-4301-B716-54EE51946903}">
      <dgm:prSet/>
      <dgm:spPr/>
      <dgm:t>
        <a:bodyPr/>
        <a:lstStyle/>
        <a:p>
          <a:endParaRPr lang="en-US"/>
        </a:p>
      </dgm:t>
    </dgm:pt>
    <dgm:pt modelId="{63652D99-54E3-401C-9FBC-6EF1260C83AB}" type="sibTrans" cxnId="{2F05C6F8-33F8-4301-B716-54EE51946903}">
      <dgm:prSet/>
      <dgm:spPr/>
      <dgm:t>
        <a:bodyPr/>
        <a:lstStyle/>
        <a:p>
          <a:endParaRPr lang="en-US"/>
        </a:p>
      </dgm:t>
    </dgm:pt>
    <dgm:pt modelId="{77532446-53AD-4F97-8B2F-EB8AE058CD3A}">
      <dgm:prSet/>
      <dgm:spPr/>
      <dgm:t>
        <a:bodyPr/>
        <a:lstStyle/>
        <a:p>
          <a:r>
            <a:rPr lang="tr-TR"/>
            <a:t>İkinci sorgu tipi performans testlerinde MongoDB MySql'e göre daha iyi performans göstermiştir.</a:t>
          </a:r>
          <a:endParaRPr lang="en-US"/>
        </a:p>
      </dgm:t>
    </dgm:pt>
    <dgm:pt modelId="{0EB292AD-8A34-42C3-BB54-885986F5C579}" type="parTrans" cxnId="{62527A08-1A14-49C8-9E1E-2135F3491525}">
      <dgm:prSet/>
      <dgm:spPr/>
      <dgm:t>
        <a:bodyPr/>
        <a:lstStyle/>
        <a:p>
          <a:endParaRPr lang="en-US"/>
        </a:p>
      </dgm:t>
    </dgm:pt>
    <dgm:pt modelId="{FE02D850-FA71-4AC4-8DC4-11D40EC77A95}" type="sibTrans" cxnId="{62527A08-1A14-49C8-9E1E-2135F3491525}">
      <dgm:prSet/>
      <dgm:spPr/>
      <dgm:t>
        <a:bodyPr/>
        <a:lstStyle/>
        <a:p>
          <a:endParaRPr lang="en-US"/>
        </a:p>
      </dgm:t>
    </dgm:pt>
    <dgm:pt modelId="{2C808F98-C145-46F8-82B6-587725BFFB0F}">
      <dgm:prSet/>
      <dgm:spPr/>
      <dgm:t>
        <a:bodyPr/>
        <a:lstStyle/>
        <a:p>
          <a:r>
            <a:rPr lang="tr-TR"/>
            <a:t>Yapılan son performans testlerinde ise yani yazma ve silme işlemleridir.</a:t>
          </a:r>
          <a:endParaRPr lang="en-US"/>
        </a:p>
      </dgm:t>
    </dgm:pt>
    <dgm:pt modelId="{1D1B782D-1933-44A5-B091-E429D50FEF04}" type="parTrans" cxnId="{8B280821-9223-4BBF-91C8-30AAB6A4ADA1}">
      <dgm:prSet/>
      <dgm:spPr/>
      <dgm:t>
        <a:bodyPr/>
        <a:lstStyle/>
        <a:p>
          <a:endParaRPr lang="en-US"/>
        </a:p>
      </dgm:t>
    </dgm:pt>
    <dgm:pt modelId="{10F93D26-BAD3-4EFF-9501-E5C507572A00}" type="sibTrans" cxnId="{8B280821-9223-4BBF-91C8-30AAB6A4ADA1}">
      <dgm:prSet/>
      <dgm:spPr/>
      <dgm:t>
        <a:bodyPr/>
        <a:lstStyle/>
        <a:p>
          <a:endParaRPr lang="en-US"/>
        </a:p>
      </dgm:t>
    </dgm:pt>
    <dgm:pt modelId="{EE48D6BC-3C60-4AF0-97E4-8741DA09A197}" type="pres">
      <dgm:prSet presAssocID="{34928E17-1F15-46EF-9FB3-E1839C979078}" presName="linear" presStyleCnt="0">
        <dgm:presLayoutVars>
          <dgm:animLvl val="lvl"/>
          <dgm:resizeHandles val="exact"/>
        </dgm:presLayoutVars>
      </dgm:prSet>
      <dgm:spPr/>
    </dgm:pt>
    <dgm:pt modelId="{8AB4D979-C2D8-4131-8FC5-9C140E782DA4}" type="pres">
      <dgm:prSet presAssocID="{C363FB70-2984-4781-A68B-B0DFEB1299DF}" presName="parentText" presStyleLbl="node1" presStyleIdx="0" presStyleCnt="3">
        <dgm:presLayoutVars>
          <dgm:chMax val="0"/>
          <dgm:bulletEnabled val="1"/>
        </dgm:presLayoutVars>
      </dgm:prSet>
      <dgm:spPr/>
    </dgm:pt>
    <dgm:pt modelId="{C067C56C-53BD-495D-BADA-264422B6E322}" type="pres">
      <dgm:prSet presAssocID="{63652D99-54E3-401C-9FBC-6EF1260C83AB}" presName="spacer" presStyleCnt="0"/>
      <dgm:spPr/>
    </dgm:pt>
    <dgm:pt modelId="{FBAECB4A-E9FB-4E6D-A6EB-55928E17160B}" type="pres">
      <dgm:prSet presAssocID="{77532446-53AD-4F97-8B2F-EB8AE058CD3A}" presName="parentText" presStyleLbl="node1" presStyleIdx="1" presStyleCnt="3">
        <dgm:presLayoutVars>
          <dgm:chMax val="0"/>
          <dgm:bulletEnabled val="1"/>
        </dgm:presLayoutVars>
      </dgm:prSet>
      <dgm:spPr/>
    </dgm:pt>
    <dgm:pt modelId="{B788C0FF-8DF6-46DD-A485-88CAEAC00917}" type="pres">
      <dgm:prSet presAssocID="{FE02D850-FA71-4AC4-8DC4-11D40EC77A95}" presName="spacer" presStyleCnt="0"/>
      <dgm:spPr/>
    </dgm:pt>
    <dgm:pt modelId="{775DCA11-CA31-4B98-8D33-D2B4B22EB223}" type="pres">
      <dgm:prSet presAssocID="{2C808F98-C145-46F8-82B6-587725BFFB0F}" presName="parentText" presStyleLbl="node1" presStyleIdx="2" presStyleCnt="3">
        <dgm:presLayoutVars>
          <dgm:chMax val="0"/>
          <dgm:bulletEnabled val="1"/>
        </dgm:presLayoutVars>
      </dgm:prSet>
      <dgm:spPr/>
    </dgm:pt>
  </dgm:ptLst>
  <dgm:cxnLst>
    <dgm:cxn modelId="{62527A08-1A14-49C8-9E1E-2135F3491525}" srcId="{34928E17-1F15-46EF-9FB3-E1839C979078}" destId="{77532446-53AD-4F97-8B2F-EB8AE058CD3A}" srcOrd="1" destOrd="0" parTransId="{0EB292AD-8A34-42C3-BB54-885986F5C579}" sibTransId="{FE02D850-FA71-4AC4-8DC4-11D40EC77A95}"/>
    <dgm:cxn modelId="{8B280821-9223-4BBF-91C8-30AAB6A4ADA1}" srcId="{34928E17-1F15-46EF-9FB3-E1839C979078}" destId="{2C808F98-C145-46F8-82B6-587725BFFB0F}" srcOrd="2" destOrd="0" parTransId="{1D1B782D-1933-44A5-B091-E429D50FEF04}" sibTransId="{10F93D26-BAD3-4EFF-9501-E5C507572A00}"/>
    <dgm:cxn modelId="{C3F14325-31A1-48D0-A1D5-A718B41B3DC4}" type="presOf" srcId="{77532446-53AD-4F97-8B2F-EB8AE058CD3A}" destId="{FBAECB4A-E9FB-4E6D-A6EB-55928E17160B}" srcOrd="0" destOrd="0" presId="urn:microsoft.com/office/officeart/2005/8/layout/vList2"/>
    <dgm:cxn modelId="{B5A4598F-7A23-4A76-A45C-C4F9E04E8603}" type="presOf" srcId="{34928E17-1F15-46EF-9FB3-E1839C979078}" destId="{EE48D6BC-3C60-4AF0-97E4-8741DA09A197}" srcOrd="0" destOrd="0" presId="urn:microsoft.com/office/officeart/2005/8/layout/vList2"/>
    <dgm:cxn modelId="{18A81DA5-4D49-43F0-BE0A-0D88BE60E5A1}" type="presOf" srcId="{2C808F98-C145-46F8-82B6-587725BFFB0F}" destId="{775DCA11-CA31-4B98-8D33-D2B4B22EB223}" srcOrd="0" destOrd="0" presId="urn:microsoft.com/office/officeart/2005/8/layout/vList2"/>
    <dgm:cxn modelId="{D515DAB9-9BC5-4F80-9818-C3767C903288}" type="presOf" srcId="{C363FB70-2984-4781-A68B-B0DFEB1299DF}" destId="{8AB4D979-C2D8-4131-8FC5-9C140E782DA4}" srcOrd="0" destOrd="0" presId="urn:microsoft.com/office/officeart/2005/8/layout/vList2"/>
    <dgm:cxn modelId="{2F05C6F8-33F8-4301-B716-54EE51946903}" srcId="{34928E17-1F15-46EF-9FB3-E1839C979078}" destId="{C363FB70-2984-4781-A68B-B0DFEB1299DF}" srcOrd="0" destOrd="0" parTransId="{D308C618-5339-4E93-BE23-5D6A74D1D3F3}" sibTransId="{63652D99-54E3-401C-9FBC-6EF1260C83AB}"/>
    <dgm:cxn modelId="{FB362B99-A966-4FA9-BA98-E775D7BE8AA4}" type="presParOf" srcId="{EE48D6BC-3C60-4AF0-97E4-8741DA09A197}" destId="{8AB4D979-C2D8-4131-8FC5-9C140E782DA4}" srcOrd="0" destOrd="0" presId="urn:microsoft.com/office/officeart/2005/8/layout/vList2"/>
    <dgm:cxn modelId="{D86C4809-FACB-4A4A-B544-A8BC18506BEF}" type="presParOf" srcId="{EE48D6BC-3C60-4AF0-97E4-8741DA09A197}" destId="{C067C56C-53BD-495D-BADA-264422B6E322}" srcOrd="1" destOrd="0" presId="urn:microsoft.com/office/officeart/2005/8/layout/vList2"/>
    <dgm:cxn modelId="{5F876BD0-97C6-4A70-8375-68D0D213A3BD}" type="presParOf" srcId="{EE48D6BC-3C60-4AF0-97E4-8741DA09A197}" destId="{FBAECB4A-E9FB-4E6D-A6EB-55928E17160B}" srcOrd="2" destOrd="0" presId="urn:microsoft.com/office/officeart/2005/8/layout/vList2"/>
    <dgm:cxn modelId="{A32AB6D5-142A-451D-969B-0C3BDB052699}" type="presParOf" srcId="{EE48D6BC-3C60-4AF0-97E4-8741DA09A197}" destId="{B788C0FF-8DF6-46DD-A485-88CAEAC00917}" srcOrd="3" destOrd="0" presId="urn:microsoft.com/office/officeart/2005/8/layout/vList2"/>
    <dgm:cxn modelId="{1F1EFB2F-34AE-4F68-B34F-D31C879CE50A}" type="presParOf" srcId="{EE48D6BC-3C60-4AF0-97E4-8741DA09A197}" destId="{775DCA11-CA31-4B98-8D33-D2B4B22EB22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A190F-F15A-4700-B6A8-A5F448084864}">
      <dsp:nvSpPr>
        <dsp:cNvPr id="0" name=""/>
        <dsp:cNvSpPr/>
      </dsp:nvSpPr>
      <dsp:spPr>
        <a:xfrm>
          <a:off x="0" y="3325"/>
          <a:ext cx="4832803" cy="10485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F0D9C-DD36-4FFC-9C92-675D9312417B}">
      <dsp:nvSpPr>
        <dsp:cNvPr id="0" name=""/>
        <dsp:cNvSpPr/>
      </dsp:nvSpPr>
      <dsp:spPr>
        <a:xfrm>
          <a:off x="317194" y="239254"/>
          <a:ext cx="577280" cy="576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D51AAB-F0AC-48C4-9393-494BA333CAFD}">
      <dsp:nvSpPr>
        <dsp:cNvPr id="0" name=""/>
        <dsp:cNvSpPr/>
      </dsp:nvSpPr>
      <dsp:spPr>
        <a:xfrm>
          <a:off x="1211668" y="3325"/>
          <a:ext cx="3573661" cy="104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83" tIns="111083" rIns="111083" bIns="111083" numCol="1" spcCol="1270" anchor="ctr" anchorCtr="0">
          <a:noAutofit/>
        </a:bodyPr>
        <a:lstStyle/>
        <a:p>
          <a:pPr marL="0" lvl="0" indent="0" algn="l" defTabSz="622300">
            <a:lnSpc>
              <a:spcPct val="100000"/>
            </a:lnSpc>
            <a:spcBef>
              <a:spcPct val="0"/>
            </a:spcBef>
            <a:spcAft>
              <a:spcPct val="35000"/>
            </a:spcAft>
            <a:buNone/>
          </a:pPr>
          <a:r>
            <a:rPr lang="tr-TR" sz="1400" kern="1200"/>
            <a:t>Veri tabanları veri fazlalığını koruyan ,kontrol eden,koruyan en önemli sistemlerden biridir.</a:t>
          </a:r>
          <a:endParaRPr lang="en-US" sz="1400" kern="1200"/>
        </a:p>
      </dsp:txBody>
      <dsp:txXfrm>
        <a:off x="1211668" y="3325"/>
        <a:ext cx="3573661" cy="1049600"/>
      </dsp:txXfrm>
    </dsp:sp>
    <dsp:sp modelId="{95B2F1F5-2E75-4B37-88FA-487EBAF89BE7}">
      <dsp:nvSpPr>
        <dsp:cNvPr id="0" name=""/>
        <dsp:cNvSpPr/>
      </dsp:nvSpPr>
      <dsp:spPr>
        <a:xfrm>
          <a:off x="0" y="1307375"/>
          <a:ext cx="4832803" cy="10485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A4B97A-8A9B-434A-8B45-9A852C403418}">
      <dsp:nvSpPr>
        <dsp:cNvPr id="0" name=""/>
        <dsp:cNvSpPr/>
      </dsp:nvSpPr>
      <dsp:spPr>
        <a:xfrm>
          <a:off x="317194" y="1543304"/>
          <a:ext cx="577280" cy="576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D51D64-4AC8-4F5A-9FE1-E0FF7D69348A}">
      <dsp:nvSpPr>
        <dsp:cNvPr id="0" name=""/>
        <dsp:cNvSpPr/>
      </dsp:nvSpPr>
      <dsp:spPr>
        <a:xfrm>
          <a:off x="1211668" y="1307375"/>
          <a:ext cx="3573661" cy="104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83" tIns="111083" rIns="111083" bIns="111083" numCol="1" spcCol="1270" anchor="ctr" anchorCtr="0">
          <a:noAutofit/>
        </a:bodyPr>
        <a:lstStyle/>
        <a:p>
          <a:pPr marL="0" lvl="0" indent="0" algn="l" defTabSz="622300">
            <a:lnSpc>
              <a:spcPct val="100000"/>
            </a:lnSpc>
            <a:spcBef>
              <a:spcPct val="0"/>
            </a:spcBef>
            <a:spcAft>
              <a:spcPct val="35000"/>
            </a:spcAft>
            <a:buNone/>
          </a:pPr>
          <a:r>
            <a:rPr lang="tr-TR" sz="1400" kern="1200"/>
            <a:t>Veri entegrasyonu ile verilere daha kolay ulaşılması düzenlenmesi ve daha kolay uygulamalara entegre edilebilinmesini sağlar.</a:t>
          </a:r>
          <a:endParaRPr lang="en-US" sz="1400" kern="1200"/>
        </a:p>
      </dsp:txBody>
      <dsp:txXfrm>
        <a:off x="1211668" y="1307375"/>
        <a:ext cx="3573661" cy="1049600"/>
      </dsp:txXfrm>
    </dsp:sp>
    <dsp:sp modelId="{E037C8CE-F19F-4F68-A995-E804743D5E2C}">
      <dsp:nvSpPr>
        <dsp:cNvPr id="0" name=""/>
        <dsp:cNvSpPr/>
      </dsp:nvSpPr>
      <dsp:spPr>
        <a:xfrm>
          <a:off x="0" y="2611424"/>
          <a:ext cx="4832803" cy="10485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90CA8F-7A3F-46A8-AE80-8D1B5A24D4D6}">
      <dsp:nvSpPr>
        <dsp:cNvPr id="0" name=""/>
        <dsp:cNvSpPr/>
      </dsp:nvSpPr>
      <dsp:spPr>
        <a:xfrm>
          <a:off x="317194" y="2847354"/>
          <a:ext cx="577280" cy="576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50CDE-DBEE-45FA-B7D4-8755104BECCA}">
      <dsp:nvSpPr>
        <dsp:cNvPr id="0" name=""/>
        <dsp:cNvSpPr/>
      </dsp:nvSpPr>
      <dsp:spPr>
        <a:xfrm>
          <a:off x="1211668" y="2611424"/>
          <a:ext cx="3573661" cy="104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83" tIns="111083" rIns="111083" bIns="111083" numCol="1" spcCol="1270" anchor="ctr" anchorCtr="0">
          <a:noAutofit/>
        </a:bodyPr>
        <a:lstStyle/>
        <a:p>
          <a:pPr marL="0" lvl="0" indent="0" algn="l" defTabSz="622300">
            <a:lnSpc>
              <a:spcPct val="100000"/>
            </a:lnSpc>
            <a:spcBef>
              <a:spcPct val="0"/>
            </a:spcBef>
            <a:spcAft>
              <a:spcPct val="35000"/>
            </a:spcAft>
            <a:buNone/>
          </a:pPr>
          <a:r>
            <a:rPr lang="tr-TR" sz="1400" kern="1200"/>
            <a:t>Veri tabanları özellikle yazılım ve hizmetlere verinin entegre edilmesinde  ölçeklendirilebilmesinde kullanıcılara kolaylık sağlar.</a:t>
          </a:r>
          <a:endParaRPr lang="en-US" sz="1400" kern="1200"/>
        </a:p>
      </dsp:txBody>
      <dsp:txXfrm>
        <a:off x="1211668" y="2611424"/>
        <a:ext cx="3573661" cy="10496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16295-57BA-449C-817A-C6D544ED45CC}">
      <dsp:nvSpPr>
        <dsp:cNvPr id="0" name=""/>
        <dsp:cNvSpPr/>
      </dsp:nvSpPr>
      <dsp:spPr>
        <a:xfrm>
          <a:off x="0" y="282465"/>
          <a:ext cx="10927829" cy="1006931"/>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a:t>Basit arama sorgularında mantıksal olarak silme işlemi yapıldığında MySql'in MongoDB'ye göre avantaj sağladığı görülmüştür.</a:t>
          </a:r>
          <a:endParaRPr lang="en-US" sz="1800" kern="1200"/>
        </a:p>
      </dsp:txBody>
      <dsp:txXfrm>
        <a:off x="49154" y="331619"/>
        <a:ext cx="10829521" cy="908623"/>
      </dsp:txXfrm>
    </dsp:sp>
    <dsp:sp modelId="{0BBF821E-CDE0-481A-8517-24AE71B7637C}">
      <dsp:nvSpPr>
        <dsp:cNvPr id="0" name=""/>
        <dsp:cNvSpPr/>
      </dsp:nvSpPr>
      <dsp:spPr>
        <a:xfrm>
          <a:off x="0" y="1341236"/>
          <a:ext cx="10927829" cy="1006931"/>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a:t>MongoDB'nin eklemeler sırasında MySql'e göre belirgin ve daha iyi performans sağladığı görülmektedir.</a:t>
          </a:r>
          <a:endParaRPr lang="en-US" sz="1800" kern="1200"/>
        </a:p>
      </dsp:txBody>
      <dsp:txXfrm>
        <a:off x="49154" y="1390390"/>
        <a:ext cx="10829521" cy="908623"/>
      </dsp:txXfrm>
    </dsp:sp>
    <dsp:sp modelId="{2EE7F1CB-B26A-4632-8B4A-4B893726A5FC}">
      <dsp:nvSpPr>
        <dsp:cNvPr id="0" name=""/>
        <dsp:cNvSpPr/>
      </dsp:nvSpPr>
      <dsp:spPr>
        <a:xfrm>
          <a:off x="0" y="2400008"/>
          <a:ext cx="10927829" cy="1006931"/>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a:t>Yapılan testlerin bir diğer önemli yönü, işlemci ve işlemci çekirdeklerinin farklı şekillerde yapılandırılarak kullanılmasıdır. Bu çalışmada, veri tabanlarının 1, 2 ve 3 işlemci ile birden fazla işlemci çekirdeği üzerinde nasıl performans göstereceğinin test edilmesi ve karşılaştırılması için çoklu sorgulama işlemleri kullanılmıştır</a:t>
          </a:r>
          <a:endParaRPr lang="en-US" sz="1800" kern="1200"/>
        </a:p>
      </dsp:txBody>
      <dsp:txXfrm>
        <a:off x="49154" y="2449162"/>
        <a:ext cx="10829521" cy="9086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4CC22-33F0-445A-9EF1-E1861D5C381D}">
      <dsp:nvSpPr>
        <dsp:cNvPr id="0" name=""/>
        <dsp:cNvSpPr/>
      </dsp:nvSpPr>
      <dsp:spPr>
        <a:xfrm>
          <a:off x="0" y="0"/>
          <a:ext cx="3414946" cy="4192805"/>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800100">
            <a:lnSpc>
              <a:spcPct val="90000"/>
            </a:lnSpc>
            <a:spcBef>
              <a:spcPct val="0"/>
            </a:spcBef>
            <a:spcAft>
              <a:spcPct val="35000"/>
            </a:spcAft>
            <a:buNone/>
          </a:pPr>
          <a:r>
            <a:rPr lang="tr-TR" sz="1800" kern="1200"/>
            <a:t>Çok çeşitli durumlar yaratılarak elde edilen sonuçlar işletmelere farklı veri tabanı tür ve sistemlerinin avantajlı ve dezavantajlı yönlerini göstererek fikir vermiştir.</a:t>
          </a:r>
          <a:endParaRPr lang="en-US" sz="1800" kern="1200"/>
        </a:p>
      </dsp:txBody>
      <dsp:txXfrm>
        <a:off x="0" y="1593265"/>
        <a:ext cx="3414946" cy="2515683"/>
      </dsp:txXfrm>
    </dsp:sp>
    <dsp:sp modelId="{856D824D-5A2D-4370-B24C-9676D3B3AA48}">
      <dsp:nvSpPr>
        <dsp:cNvPr id="0" name=""/>
        <dsp:cNvSpPr/>
      </dsp:nvSpPr>
      <dsp:spPr>
        <a:xfrm>
          <a:off x="1078552" y="419280"/>
          <a:ext cx="1257841" cy="1257841"/>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66" tIns="12700" rIns="9806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62759" y="603487"/>
        <a:ext cx="889427" cy="889427"/>
      </dsp:txXfrm>
    </dsp:sp>
    <dsp:sp modelId="{A714103E-D6C1-4C20-8FD9-7D33ABB57080}">
      <dsp:nvSpPr>
        <dsp:cNvPr id="0" name=""/>
        <dsp:cNvSpPr/>
      </dsp:nvSpPr>
      <dsp:spPr>
        <a:xfrm>
          <a:off x="0" y="4192733"/>
          <a:ext cx="3414946" cy="72"/>
        </a:xfrm>
        <a:prstGeom prst="rect">
          <a:avLst/>
        </a:prstGeom>
        <a:solidFill>
          <a:schemeClr val="accent5">
            <a:hueOff val="-2430430"/>
            <a:satOff val="-165"/>
            <a:lumOff val="392"/>
            <a:alphaOff val="0"/>
          </a:schemeClr>
        </a:solidFill>
        <a:ln w="19050" cap="flat" cmpd="sng" algn="ctr">
          <a:solidFill>
            <a:schemeClr val="accent5">
              <a:hueOff val="-2430430"/>
              <a:satOff val="-165"/>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E67443-ABDC-4BCC-80EB-D5BA813E6AE7}">
      <dsp:nvSpPr>
        <dsp:cNvPr id="0" name=""/>
        <dsp:cNvSpPr/>
      </dsp:nvSpPr>
      <dsp:spPr>
        <a:xfrm>
          <a:off x="3756441" y="0"/>
          <a:ext cx="3414946" cy="4192805"/>
        </a:xfrm>
        <a:prstGeom prst="rect">
          <a:avLst/>
        </a:prstGeom>
        <a:solidFill>
          <a:schemeClr val="accent5">
            <a:tint val="40000"/>
            <a:alpha val="90000"/>
            <a:hueOff val="-5972333"/>
            <a:satOff val="1333"/>
            <a:lumOff val="200"/>
            <a:alphaOff val="0"/>
          </a:schemeClr>
        </a:solidFill>
        <a:ln w="19050" cap="flat" cmpd="sng" algn="ctr">
          <a:solidFill>
            <a:schemeClr val="accent5">
              <a:tint val="40000"/>
              <a:alpha val="90000"/>
              <a:hueOff val="-5972333"/>
              <a:satOff val="1333"/>
              <a:lumOff val="2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800100">
            <a:lnSpc>
              <a:spcPct val="90000"/>
            </a:lnSpc>
            <a:spcBef>
              <a:spcPct val="0"/>
            </a:spcBef>
            <a:spcAft>
              <a:spcPct val="35000"/>
            </a:spcAft>
            <a:buNone/>
          </a:pPr>
          <a:r>
            <a:rPr lang="tr-TR" sz="1800" kern="1200"/>
            <a:t>Sonuç olarak iki veri tabanınında  avantajlı ve dezavantajlı yönlerinin olduğunu göstermiştir.</a:t>
          </a:r>
          <a:endParaRPr lang="en-US" sz="1800" kern="1200"/>
        </a:p>
      </dsp:txBody>
      <dsp:txXfrm>
        <a:off x="3756441" y="1593265"/>
        <a:ext cx="3414946" cy="2515683"/>
      </dsp:txXfrm>
    </dsp:sp>
    <dsp:sp modelId="{085CF7C2-77E7-430D-A4C5-F5E45F7E950B}">
      <dsp:nvSpPr>
        <dsp:cNvPr id="0" name=""/>
        <dsp:cNvSpPr/>
      </dsp:nvSpPr>
      <dsp:spPr>
        <a:xfrm>
          <a:off x="4834993" y="419280"/>
          <a:ext cx="1257841" cy="1257841"/>
        </a:xfrm>
        <a:prstGeom prst="ellipse">
          <a:avLst/>
        </a:prstGeom>
        <a:solidFill>
          <a:schemeClr val="accent5">
            <a:hueOff val="-4860860"/>
            <a:satOff val="-330"/>
            <a:lumOff val="784"/>
            <a:alphaOff val="0"/>
          </a:schemeClr>
        </a:solidFill>
        <a:ln w="19050" cap="flat" cmpd="sng" algn="ctr">
          <a:solidFill>
            <a:schemeClr val="accent5">
              <a:hueOff val="-4860860"/>
              <a:satOff val="-330"/>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66" tIns="12700" rIns="9806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19200" y="603487"/>
        <a:ext cx="889427" cy="889427"/>
      </dsp:txXfrm>
    </dsp:sp>
    <dsp:sp modelId="{3CF03665-40A2-4753-8CCD-73FABD9B8D9A}">
      <dsp:nvSpPr>
        <dsp:cNvPr id="0" name=""/>
        <dsp:cNvSpPr/>
      </dsp:nvSpPr>
      <dsp:spPr>
        <a:xfrm>
          <a:off x="3756441" y="4192733"/>
          <a:ext cx="3414946" cy="72"/>
        </a:xfrm>
        <a:prstGeom prst="rect">
          <a:avLst/>
        </a:prstGeom>
        <a:solidFill>
          <a:schemeClr val="accent5">
            <a:hueOff val="-7291290"/>
            <a:satOff val="-496"/>
            <a:lumOff val="1177"/>
            <a:alphaOff val="0"/>
          </a:schemeClr>
        </a:solidFill>
        <a:ln w="19050" cap="flat" cmpd="sng" algn="ctr">
          <a:solidFill>
            <a:schemeClr val="accent5">
              <a:hueOff val="-7291290"/>
              <a:satOff val="-496"/>
              <a:lumOff val="1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9643B-A43D-496C-80B0-1D269D149D5F}">
      <dsp:nvSpPr>
        <dsp:cNvPr id="0" name=""/>
        <dsp:cNvSpPr/>
      </dsp:nvSpPr>
      <dsp:spPr>
        <a:xfrm>
          <a:off x="7512882" y="0"/>
          <a:ext cx="3414946" cy="4192805"/>
        </a:xfrm>
        <a:prstGeom prst="rect">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11944666"/>
              <a:satOff val="2667"/>
              <a:lumOff val="4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800100">
            <a:lnSpc>
              <a:spcPct val="90000"/>
            </a:lnSpc>
            <a:spcBef>
              <a:spcPct val="0"/>
            </a:spcBef>
            <a:spcAft>
              <a:spcPct val="35000"/>
            </a:spcAft>
            <a:buNone/>
          </a:pPr>
          <a:r>
            <a:rPr lang="tr-TR" sz="1800" kern="1200"/>
            <a:t>Farklı testle sistem ortamları sağlanmasıyla günümüzde sıklıkla kullanılan bu  veri tabanı sisteminin fonksiyonalitesi daha açıklayıcı bir hale gelmiştir.</a:t>
          </a:r>
          <a:endParaRPr lang="en-US" sz="1800" kern="1200"/>
        </a:p>
      </dsp:txBody>
      <dsp:txXfrm>
        <a:off x="7512882" y="1593265"/>
        <a:ext cx="3414946" cy="2515683"/>
      </dsp:txXfrm>
    </dsp:sp>
    <dsp:sp modelId="{C3C26233-3BAA-4612-A12C-DCABD7592C87}">
      <dsp:nvSpPr>
        <dsp:cNvPr id="0" name=""/>
        <dsp:cNvSpPr/>
      </dsp:nvSpPr>
      <dsp:spPr>
        <a:xfrm>
          <a:off x="8591434" y="419280"/>
          <a:ext cx="1257841" cy="1257841"/>
        </a:xfrm>
        <a:prstGeom prst="ellipse">
          <a:avLst/>
        </a:prstGeom>
        <a:solidFill>
          <a:schemeClr val="accent5">
            <a:hueOff val="-9721720"/>
            <a:satOff val="-661"/>
            <a:lumOff val="1569"/>
            <a:alphaOff val="0"/>
          </a:schemeClr>
        </a:solidFill>
        <a:ln w="19050" cap="flat" cmpd="sng" algn="ctr">
          <a:solidFill>
            <a:schemeClr val="accent5">
              <a:hueOff val="-9721720"/>
              <a:satOff val="-661"/>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66" tIns="12700" rIns="9806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775641" y="603487"/>
        <a:ext cx="889427" cy="889427"/>
      </dsp:txXfrm>
    </dsp:sp>
    <dsp:sp modelId="{A0837277-8F1A-48D9-9F4A-8D0C432E768B}">
      <dsp:nvSpPr>
        <dsp:cNvPr id="0" name=""/>
        <dsp:cNvSpPr/>
      </dsp:nvSpPr>
      <dsp:spPr>
        <a:xfrm>
          <a:off x="7512882" y="4192733"/>
          <a:ext cx="3414946" cy="72"/>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BD059-1715-4360-AE06-42B3C446683C}">
      <dsp:nvSpPr>
        <dsp:cNvPr id="0" name=""/>
        <dsp:cNvSpPr/>
      </dsp:nvSpPr>
      <dsp:spPr>
        <a:xfrm>
          <a:off x="0" y="236619"/>
          <a:ext cx="10515600" cy="12331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a:t>2 ya da daha fazla bilgisayarda depolanan ve bir ağ üzerinde dağıtılan bilgiler için kullanılan veri tabanı türüdür.</a:t>
          </a:r>
          <a:endParaRPr lang="en-US" sz="3100" kern="1200"/>
        </a:p>
      </dsp:txBody>
      <dsp:txXfrm>
        <a:off x="60199" y="296818"/>
        <a:ext cx="10395202" cy="1112781"/>
      </dsp:txXfrm>
    </dsp:sp>
    <dsp:sp modelId="{8767422C-002F-45EE-9FB2-5229FE8D74F2}">
      <dsp:nvSpPr>
        <dsp:cNvPr id="0" name=""/>
        <dsp:cNvSpPr/>
      </dsp:nvSpPr>
      <dsp:spPr>
        <a:xfrm>
          <a:off x="0" y="1559079"/>
          <a:ext cx="10515600" cy="12331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a:t>Veri tabanını ağ üzerinden kullanmak iççin parçalara ayrılması sorguların daha hızlı olmasına olanak verir.</a:t>
          </a:r>
          <a:endParaRPr lang="en-US" sz="3100" kern="1200"/>
        </a:p>
      </dsp:txBody>
      <dsp:txXfrm>
        <a:off x="60199" y="1619278"/>
        <a:ext cx="10395202" cy="1112781"/>
      </dsp:txXfrm>
    </dsp:sp>
    <dsp:sp modelId="{19E51127-00B0-4657-80A6-0FB9BA57F8C0}">
      <dsp:nvSpPr>
        <dsp:cNvPr id="0" name=""/>
        <dsp:cNvSpPr/>
      </dsp:nvSpPr>
      <dsp:spPr>
        <a:xfrm>
          <a:off x="0" y="2881539"/>
          <a:ext cx="10515600" cy="12331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a:t>Birden fazla veri tabanına erişilmesine rağmen tek bir veri tabanında çalışılıyormuş gibi işlem yapılır.</a:t>
          </a:r>
          <a:endParaRPr lang="en-US" sz="3100" kern="1200"/>
        </a:p>
      </dsp:txBody>
      <dsp:txXfrm>
        <a:off x="60199" y="2941738"/>
        <a:ext cx="10395202" cy="11127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8E8DC-B12C-4F9B-A328-FD0660250144}">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A9C55F-E01A-4E18-B288-8D1657A3BEA1}">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CDEB2D-358D-4EAF-BA25-0D4FA0FC4618}">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tr-TR" sz="1800" kern="1200"/>
            <a:t>NoSql veri tabanları Sql veri tabanlarına alternatif olarak geliştirilmiştir.</a:t>
          </a:r>
          <a:endParaRPr lang="en-US" sz="1800" kern="1200"/>
        </a:p>
      </dsp:txBody>
      <dsp:txXfrm>
        <a:off x="1834517" y="469890"/>
        <a:ext cx="3148942" cy="1335915"/>
      </dsp:txXfrm>
    </dsp:sp>
    <dsp:sp modelId="{FE3F8CAE-ACB4-4355-A9A4-773B80C43A65}">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0994E-A69A-479A-834B-1F624860F879}">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37B90-9397-4C1B-ACE8-6B315374796D}">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tr-TR" sz="1800" kern="1200"/>
            <a:t>İlişkisel olamayan veri tabanları yatay olarak ölçeklendirilen bir veri depolama sistemidir.</a:t>
          </a:r>
          <a:endParaRPr lang="en-US" sz="1800" kern="1200"/>
        </a:p>
      </dsp:txBody>
      <dsp:txXfrm>
        <a:off x="7154322" y="469890"/>
        <a:ext cx="3148942" cy="1335915"/>
      </dsp:txXfrm>
    </dsp:sp>
    <dsp:sp modelId="{5AEDFEDE-407A-4510-AD2E-962BB8AFC08B}">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E0BA0D-786E-4009-BA59-BDAD9CCADCA0}">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81BBE0-BC75-45AB-A1F8-F6D1BC42927D}">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tr-TR" sz="1800" kern="1200"/>
            <a:t>NoSql en temel özelliği ölçek sorununa en iyi cevap veren olmasıdır.</a:t>
          </a:r>
          <a:endParaRPr lang="en-US" sz="1800" kern="1200"/>
        </a:p>
      </dsp:txBody>
      <dsp:txXfrm>
        <a:off x="1834517" y="2545532"/>
        <a:ext cx="3148942" cy="1335915"/>
      </dsp:txXfrm>
    </dsp:sp>
    <dsp:sp modelId="{DBA6D89B-F527-43A1-9EEC-8C39D08A5C51}">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AF836-B606-4261-90B4-1A395AF30BF1}">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CA1707-0A38-4C14-BD04-12B44732E286}">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tr-TR" sz="1800" kern="1200"/>
            <a:t>Sql veri tabanı sistemlerine göre ölçek sorununa daha iyi cevap vermesi kullanıcıları tercih yönünden etkilemektedir.</a:t>
          </a:r>
          <a:endParaRPr lang="en-US" sz="1800" kern="1200"/>
        </a:p>
      </dsp:txBody>
      <dsp:txXfrm>
        <a:off x="7154322" y="2545532"/>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DF94A-B145-4BE2-A93C-CE84FFD8F9D4}">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A9138844-DA18-44B1-8E27-0142BB404AC6}">
      <dsp:nvSpPr>
        <dsp:cNvPr id="0" name=""/>
        <dsp:cNvSpPr/>
      </dsp:nvSpPr>
      <dsp:spPr>
        <a:xfrm>
          <a:off x="8061" y="5979"/>
          <a:ext cx="3034531" cy="18207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tr-TR" sz="1700" kern="1200"/>
            <a:t>Projelerde ölçüm olarak zaman kavramı ön plandadır.</a:t>
          </a:r>
          <a:endParaRPr lang="en-US" sz="1700" kern="1200"/>
        </a:p>
      </dsp:txBody>
      <dsp:txXfrm>
        <a:off x="8061" y="5979"/>
        <a:ext cx="3034531" cy="1820718"/>
      </dsp:txXfrm>
    </dsp:sp>
    <dsp:sp modelId="{563CB3F5-5B02-45A2-BD26-AAB5B2503125}">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9A46E7AA-3D65-407B-988D-E47F635DEC7A}">
      <dsp:nvSpPr>
        <dsp:cNvPr id="0" name=""/>
        <dsp:cNvSpPr/>
      </dsp:nvSpPr>
      <dsp:spPr>
        <a:xfrm>
          <a:off x="3740534" y="5979"/>
          <a:ext cx="3034531" cy="18207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tr-TR" sz="1700" kern="1200"/>
            <a:t>Zaman ölçümleri için 3 yöntem mevcuttur.</a:t>
          </a:r>
          <a:endParaRPr lang="en-US" sz="1700" kern="1200"/>
        </a:p>
      </dsp:txBody>
      <dsp:txXfrm>
        <a:off x="3740534" y="5979"/>
        <a:ext cx="3034531" cy="1820718"/>
      </dsp:txXfrm>
    </dsp:sp>
    <dsp:sp modelId="{AC7BD74C-23F3-45D2-9902-DE422C46FC1C}">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89709F9E-111F-4AF9-B382-17DFEB45D717}">
      <dsp:nvSpPr>
        <dsp:cNvPr id="0" name=""/>
        <dsp:cNvSpPr/>
      </dsp:nvSpPr>
      <dsp:spPr>
        <a:xfrm>
          <a:off x="7473007" y="5979"/>
          <a:ext cx="3034531" cy="18207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tr-TR" sz="1700" kern="1200"/>
            <a:t>1. Yöntem: Clock() fonksiyonu kullanılarak belirli bir CPU üzerinde harcanan zaman sonuçlarının elde edilmesini sağlar.</a:t>
          </a:r>
          <a:endParaRPr lang="en-US" sz="1700" kern="1200"/>
        </a:p>
      </dsp:txBody>
      <dsp:txXfrm>
        <a:off x="7473007" y="5979"/>
        <a:ext cx="3034531" cy="1820718"/>
      </dsp:txXfrm>
    </dsp:sp>
    <dsp:sp modelId="{8A27BCDC-6AD9-46A2-9024-4B0E1922BB86}">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349FEE54-75F1-40D9-8FF6-28589B6487A4}">
      <dsp:nvSpPr>
        <dsp:cNvPr id="0" name=""/>
        <dsp:cNvSpPr/>
      </dsp:nvSpPr>
      <dsp:spPr>
        <a:xfrm>
          <a:off x="8061" y="2524640"/>
          <a:ext cx="3034531" cy="18207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tr-TR" sz="1700" kern="1200"/>
            <a:t>2. Yöntem:Gettimeofday() milisaniye hassasiyetiyle zamanlamaları hesaplar.</a:t>
          </a:r>
          <a:endParaRPr lang="en-US" sz="1700" kern="1200"/>
        </a:p>
      </dsp:txBody>
      <dsp:txXfrm>
        <a:off x="8061" y="2524640"/>
        <a:ext cx="3034531" cy="1820718"/>
      </dsp:txXfrm>
    </dsp:sp>
    <dsp:sp modelId="{EBDBC4A9-E963-4902-811A-6F5A92C595DE}">
      <dsp:nvSpPr>
        <dsp:cNvPr id="0" name=""/>
        <dsp:cNvSpPr/>
      </dsp:nvSpPr>
      <dsp:spPr>
        <a:xfrm>
          <a:off x="3740534" y="2524640"/>
          <a:ext cx="3034531" cy="18207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tr-TR" sz="1700" kern="1200"/>
            <a:t>3. Yöntem: Slow Query Log() ,her veri tabanı ölçüm için kendi yöntemini kullanır.Bir veri tabanı için uzun sorguları kaydeder ve mikrosaniye için yapılandırabilir.</a:t>
          </a:r>
          <a:endParaRPr lang="en-US" sz="1700" kern="1200"/>
        </a:p>
      </dsp:txBody>
      <dsp:txXfrm>
        <a:off x="3740534" y="2524640"/>
        <a:ext cx="3034531" cy="1820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CC30B-1459-4CD3-BA9E-4B283EDE61AD}">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1D1C9-8465-4AA2-B5F5-EDA6A9127DC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776C3-0735-4998-8A7C-F8D31BC499B0}">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tr-TR" sz="2100" kern="1200"/>
            <a:t>Söz konusu veri tabanlarının farklı sorgu türlerine göre nasıl yanıt verdiği hem okuma hem yazma ile analiz edilen sorguların toplam sayısı ve sonuçları şekillerle gösterilmiştir.</a:t>
          </a:r>
          <a:endParaRPr lang="en-US" sz="2100" kern="1200"/>
        </a:p>
      </dsp:txBody>
      <dsp:txXfrm>
        <a:off x="1435590" y="531"/>
        <a:ext cx="9080009" cy="1242935"/>
      </dsp:txXfrm>
    </dsp:sp>
    <dsp:sp modelId="{02C6BB27-7066-4849-A93D-9231567D17FC}">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0BD2B0-5938-4FAC-825A-EB95E84EEC4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F86F36-444A-45E6-A890-8FE5DDCB2E17}">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tr-TR" sz="2100" kern="1200"/>
            <a:t>Ölçüm için 1 'den 3 ' e kadar işlemci ve 1'den 4'e kadar çekirdek sayısı olarak değişmektedir.</a:t>
          </a:r>
          <a:endParaRPr lang="en-US" sz="2100" kern="1200"/>
        </a:p>
      </dsp:txBody>
      <dsp:txXfrm>
        <a:off x="1435590" y="1554201"/>
        <a:ext cx="9080009" cy="1242935"/>
      </dsp:txXfrm>
    </dsp:sp>
    <dsp:sp modelId="{50553BBE-ECAE-4434-A080-52806AC4D467}">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65BDAA-0D62-4847-9916-30F2FBF1B535}">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FFCEB-1FED-4DBA-894D-2A2801A3300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tr-TR" sz="2100" kern="1200"/>
            <a:t>Ölçümlerde yapılan sorgu sayısı 500 ile 2500 arasında değişmektedir.Her bir ölçüm 5 test ile bitirilir.Her test sonucundaki ortalama süreler alınarak raporlanmıştır.</a:t>
          </a:r>
          <a:endParaRPr lang="en-US" sz="2100" kern="1200"/>
        </a:p>
      </dsp:txBody>
      <dsp:txXfrm>
        <a:off x="1435590" y="3107870"/>
        <a:ext cx="9080009"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1EF2B-FC39-44C8-B886-562E35689EA9}">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499248-1A06-4895-9AA8-C280D3B2201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AE7A04-393A-49EA-92F5-6B25DB96BB5D}">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tr-TR" sz="2100" kern="1200"/>
            <a:t>MySql ve MongoDB veri tabanlarına Sorgu1(basit sorgu ) ile karşılaştırılma testi uygulanmıştır.</a:t>
          </a:r>
          <a:endParaRPr lang="en-US" sz="2100" kern="1200"/>
        </a:p>
      </dsp:txBody>
      <dsp:txXfrm>
        <a:off x="1435590" y="531"/>
        <a:ext cx="9080009" cy="1242935"/>
      </dsp:txXfrm>
    </dsp:sp>
    <dsp:sp modelId="{9093BD52-D677-4B88-ADF2-3A794B2958C6}">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EC06E-5DDD-4AB0-B219-9CA86BA10BFA}">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DF469-F860-481A-9582-ED6843E638F2}">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tr-TR" sz="2100" kern="1200"/>
            <a:t>Analize göre sorgu sayısı arttıkça MongoDB'nin performasında belirgin bir kötüleşme olduğu çıkarılmıştır.</a:t>
          </a:r>
          <a:endParaRPr lang="en-US" sz="2100" kern="1200"/>
        </a:p>
      </dsp:txBody>
      <dsp:txXfrm>
        <a:off x="1435590" y="1554201"/>
        <a:ext cx="9080009" cy="1242935"/>
      </dsp:txXfrm>
    </dsp:sp>
    <dsp:sp modelId="{3A8EBA45-AC8C-4CE1-8628-289FEA0A4119}">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05E3A-8504-4216-8631-938AF6527CFF}">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0546A-F4F8-4028-A50D-A3926211498F}">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tr-TR" sz="2100" kern="1200"/>
            <a:t>MySql tarafında ise 3, özellikle 3 işlemci sayısı ile 1 işlemci çekirdeği sayısına göre incelendiğinde daha kötü performans gösterdiği görülmektedir.</a:t>
          </a:r>
          <a:endParaRPr lang="en-US" sz="2100" kern="1200"/>
        </a:p>
      </dsp:txBody>
      <dsp:txXfrm>
        <a:off x="1435590" y="3107870"/>
        <a:ext cx="9080009" cy="12429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6B571-DB0B-4B58-820E-2BBB9A4245D6}">
      <dsp:nvSpPr>
        <dsp:cNvPr id="0" name=""/>
        <dsp:cNvSpPr/>
      </dsp:nvSpPr>
      <dsp:spPr>
        <a:xfrm>
          <a:off x="0" y="2703"/>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23761-1178-4B2E-8C23-16D0EE1AA02B}">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tr-TR" sz="2900" kern="1200"/>
            <a:t>MySQL ve MongoDB veri tabanlarına veri ekleme “INSERT” ve silme “DELETE” işlemleri uygulanmıştır.</a:t>
          </a:r>
          <a:endParaRPr lang="en-US" sz="2900" kern="1200"/>
        </a:p>
      </dsp:txBody>
      <dsp:txXfrm>
        <a:off x="0" y="2703"/>
        <a:ext cx="6900512" cy="1843578"/>
      </dsp:txXfrm>
    </dsp:sp>
    <dsp:sp modelId="{438D340B-2197-46AA-93B5-0F52F2D58907}">
      <dsp:nvSpPr>
        <dsp:cNvPr id="0" name=""/>
        <dsp:cNvSpPr/>
      </dsp:nvSpPr>
      <dsp:spPr>
        <a:xfrm>
          <a:off x="0" y="1846281"/>
          <a:ext cx="6900512"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DC7CF-96D5-4F65-8BA1-57A981D34254}">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tr-TR" sz="2900" kern="1200"/>
            <a:t>MongoDB'nin veri ekleme işlemi MySql'e göre daha iyi perfomans göstermiştir.</a:t>
          </a:r>
          <a:endParaRPr lang="en-US" sz="2900" kern="1200"/>
        </a:p>
      </dsp:txBody>
      <dsp:txXfrm>
        <a:off x="0" y="1846281"/>
        <a:ext cx="6900512" cy="1843578"/>
      </dsp:txXfrm>
    </dsp:sp>
    <dsp:sp modelId="{0FF0DE01-9B49-4866-B17E-14DF34656C23}">
      <dsp:nvSpPr>
        <dsp:cNvPr id="0" name=""/>
        <dsp:cNvSpPr/>
      </dsp:nvSpPr>
      <dsp:spPr>
        <a:xfrm>
          <a:off x="0" y="3689859"/>
          <a:ext cx="6900512"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9256DA-2D15-4754-A694-7DFA211E60C1}">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tr-TR" sz="2900" kern="1200"/>
            <a:t>MySql'in veri silme işlemi MongoDB'yle benzer özellik göstermiştir.Fakat veri silme komut sayılarının artışı ile MySql'in daha iyi bir performans gösterdiği görülmüştür.</a:t>
          </a:r>
          <a:endParaRPr lang="en-US" sz="2900" kern="1200"/>
        </a:p>
      </dsp:txBody>
      <dsp:txXfrm>
        <a:off x="0" y="3689859"/>
        <a:ext cx="6900512" cy="18435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019AD-E7C6-494A-B464-E4CB6341502E}">
      <dsp:nvSpPr>
        <dsp:cNvPr id="0" name=""/>
        <dsp:cNvSpPr/>
      </dsp:nvSpPr>
      <dsp:spPr>
        <a:xfrm>
          <a:off x="1333" y="110983"/>
          <a:ext cx="4682211" cy="297320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D9473-67E9-49CF-96F1-03CF5F87F1B9}">
      <dsp:nvSpPr>
        <dsp:cNvPr id="0" name=""/>
        <dsp:cNvSpPr/>
      </dsp:nvSpPr>
      <dsp:spPr>
        <a:xfrm>
          <a:off x="521579" y="605216"/>
          <a:ext cx="4682211" cy="297320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tr-TR" sz="2200" kern="1200"/>
            <a:t>Klasik ilişkisel veri tabanlarını altküme olarak gören, aynı zamanda SQL ve Daha Fazlası (Not Only SQL) olarak da adlandırılan dağıtık mimari ile oluşturulmuş veri tabanları ile ilişkisel veri tabanları karşılaştırılmış ve yönetim bilişim sistemleri açısından incelenmiştir.</a:t>
          </a:r>
          <a:endParaRPr lang="en-US" sz="2200" kern="1200"/>
        </a:p>
      </dsp:txBody>
      <dsp:txXfrm>
        <a:off x="608661" y="692298"/>
        <a:ext cx="4508047" cy="2799040"/>
      </dsp:txXfrm>
    </dsp:sp>
    <dsp:sp modelId="{07084C02-4F9C-4C7E-9FFE-BEA5A1FE8BF9}">
      <dsp:nvSpPr>
        <dsp:cNvPr id="0" name=""/>
        <dsp:cNvSpPr/>
      </dsp:nvSpPr>
      <dsp:spPr>
        <a:xfrm>
          <a:off x="5724037" y="110983"/>
          <a:ext cx="4682211" cy="297320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8E7A1-5440-4C9D-8FFE-EA4BC0BF913B}">
      <dsp:nvSpPr>
        <dsp:cNvPr id="0" name=""/>
        <dsp:cNvSpPr/>
      </dsp:nvSpPr>
      <dsp:spPr>
        <a:xfrm>
          <a:off x="6244283" y="605216"/>
          <a:ext cx="4682211" cy="297320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tr-TR" sz="2200" kern="1200"/>
            <a:t>Son yıllardaki teknolojik ilerleme ile paralel olarak yapılan çalışmalar, veri tabanı sistemlerinde de etkisini göstererek NoSQL kavramını gün yüzüne çıkartmıştır. </a:t>
          </a:r>
          <a:endParaRPr lang="en-US" sz="2200" kern="1200"/>
        </a:p>
      </dsp:txBody>
      <dsp:txXfrm>
        <a:off x="6331365" y="692298"/>
        <a:ext cx="4508047" cy="27990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4D979-C2D8-4131-8FC5-9C140E782DA4}">
      <dsp:nvSpPr>
        <dsp:cNvPr id="0" name=""/>
        <dsp:cNvSpPr/>
      </dsp:nvSpPr>
      <dsp:spPr>
        <a:xfrm>
          <a:off x="0" y="52037"/>
          <a:ext cx="10927829" cy="11547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a:t>NoSql ağırlıklı bir  veri tabanının büyük müktarda veri çiftleri içerebildiği , veri çoğaltmada da basit şeması nedeniyle MongoDB kullanılarak daha hızlı daha karmaşık sorgu tiplerinin çalıştırılabildiği izlenmiştir.</a:t>
          </a:r>
          <a:endParaRPr lang="en-US" sz="2100" kern="1200"/>
        </a:p>
      </dsp:txBody>
      <dsp:txXfrm>
        <a:off x="56372" y="108409"/>
        <a:ext cx="10815085" cy="1042045"/>
      </dsp:txXfrm>
    </dsp:sp>
    <dsp:sp modelId="{FBAECB4A-E9FB-4E6D-A6EB-55928E17160B}">
      <dsp:nvSpPr>
        <dsp:cNvPr id="0" name=""/>
        <dsp:cNvSpPr/>
      </dsp:nvSpPr>
      <dsp:spPr>
        <a:xfrm>
          <a:off x="0" y="1267307"/>
          <a:ext cx="10927829" cy="1154789"/>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a:t>İkinci sorgu tipi performans testlerinde MongoDB MySql'e göre daha iyi performans göstermiştir.</a:t>
          </a:r>
          <a:endParaRPr lang="en-US" sz="2100" kern="1200"/>
        </a:p>
      </dsp:txBody>
      <dsp:txXfrm>
        <a:off x="56372" y="1323679"/>
        <a:ext cx="10815085" cy="1042045"/>
      </dsp:txXfrm>
    </dsp:sp>
    <dsp:sp modelId="{775DCA11-CA31-4B98-8D33-D2B4B22EB223}">
      <dsp:nvSpPr>
        <dsp:cNvPr id="0" name=""/>
        <dsp:cNvSpPr/>
      </dsp:nvSpPr>
      <dsp:spPr>
        <a:xfrm>
          <a:off x="0" y="2482577"/>
          <a:ext cx="10927829" cy="115478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a:t>Yapılan son performans testlerinde ise yani yazma ve silme işlemleridir.</a:t>
          </a:r>
          <a:endParaRPr lang="en-US" sz="2100" kern="1200"/>
        </a:p>
      </dsp:txBody>
      <dsp:txXfrm>
        <a:off x="56372" y="2538949"/>
        <a:ext cx="10815085" cy="10420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17.03.2024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44099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17.03.2024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7874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17.03.2024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0485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17.03.2024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4431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17.03.2024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968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2072480-10DA-4FB4-BEAE-2A1DEA90F248}" type="datetimeFigureOut">
              <a:rPr lang="tr-TR" smtClean="0"/>
              <a:t>17.03.2024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279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2072480-10DA-4FB4-BEAE-2A1DEA90F248}" type="datetimeFigureOut">
              <a:rPr lang="tr-TR" smtClean="0"/>
              <a:t>17.03.2024</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67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2072480-10DA-4FB4-BEAE-2A1DEA90F248}" type="datetimeFigureOut">
              <a:rPr lang="tr-TR" smtClean="0"/>
              <a:t>17.03.2024</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6148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2072480-10DA-4FB4-BEAE-2A1DEA90F248}" type="datetimeFigureOut">
              <a:rPr lang="tr-TR" smtClean="0"/>
              <a:t>17.03.2024</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419981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17.03.2024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091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17.03.2024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1817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072480-10DA-4FB4-BEAE-2A1DEA90F248}" type="datetimeFigureOut">
              <a:rPr lang="tr-TR" smtClean="0"/>
              <a:t>17.03.2024</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37124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9" name="Freeform: Shape 1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5">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p:cNvSpPr>
            <a:spLocks noGrp="1"/>
          </p:cNvSpPr>
          <p:nvPr>
            <p:ph type="ctrTitle"/>
          </p:nvPr>
        </p:nvSpPr>
        <p:spPr>
          <a:xfrm>
            <a:off x="2242409" y="895483"/>
            <a:ext cx="5786232" cy="3011190"/>
          </a:xfrm>
        </p:spPr>
        <p:txBody>
          <a:bodyPr>
            <a:normAutofit/>
          </a:bodyPr>
          <a:lstStyle/>
          <a:p>
            <a:r>
              <a:rPr lang="tr-TR" sz="5000">
                <a:solidFill>
                  <a:schemeClr val="bg1"/>
                </a:solidFill>
              </a:rPr>
              <a:t>İLİŞKİSEL VE İLİŞKİSEL OLMAYAN VERİ TABANI SİSTEMLERİ </a:t>
            </a:r>
          </a:p>
        </p:txBody>
      </p:sp>
      <p:sp>
        <p:nvSpPr>
          <p:cNvPr id="3" name="Alt Başlık 2"/>
          <p:cNvSpPr>
            <a:spLocks noGrp="1"/>
          </p:cNvSpPr>
          <p:nvPr>
            <p:ph type="subTitle" idx="1"/>
          </p:nvPr>
        </p:nvSpPr>
        <p:spPr>
          <a:xfrm>
            <a:off x="2466270" y="4142096"/>
            <a:ext cx="5338511" cy="1055142"/>
          </a:xfrm>
        </p:spPr>
        <p:txBody>
          <a:bodyPr vert="horz" lIns="91440" tIns="45720" rIns="91440" bIns="45720" rtlCol="0">
            <a:normAutofit/>
          </a:bodyPr>
          <a:lstStyle/>
          <a:p>
            <a:r>
              <a:rPr lang="tr-TR" sz="2000">
                <a:solidFill>
                  <a:schemeClr val="bg1"/>
                </a:solidFill>
              </a:rPr>
              <a:t>MİMARİ PERFORMANSIN YÖNETİM BİLİŞİM SİSTEMLERİ KAPSAMINDA İNCELENMESİ</a:t>
            </a:r>
          </a:p>
        </p:txBody>
      </p:sp>
      <p:sp>
        <p:nvSpPr>
          <p:cNvPr id="17"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9"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Oval 3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12">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0" name="Rectangle 14">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6">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Başlık 1">
            <a:extLst>
              <a:ext uri="{FF2B5EF4-FFF2-40B4-BE49-F238E27FC236}">
                <a16:creationId xmlns:a16="http://schemas.microsoft.com/office/drawing/2014/main" id="{35B9927E-3CF6-B7AD-C1D2-4D9B88EAF360}"/>
              </a:ext>
            </a:extLst>
          </p:cNvPr>
          <p:cNvSpPr>
            <a:spLocks noGrp="1"/>
          </p:cNvSpPr>
          <p:nvPr>
            <p:ph type="title"/>
          </p:nvPr>
        </p:nvSpPr>
        <p:spPr>
          <a:xfrm>
            <a:off x="6597016" y="905011"/>
            <a:ext cx="4589328" cy="1889135"/>
          </a:xfrm>
        </p:spPr>
        <p:txBody>
          <a:bodyPr anchor="b">
            <a:normAutofit/>
          </a:bodyPr>
          <a:lstStyle/>
          <a:p>
            <a:r>
              <a:rPr lang="tr-TR" sz="4800">
                <a:ea typeface="+mj-lt"/>
                <a:cs typeface="+mj-lt"/>
              </a:rPr>
              <a:t>İlişkisel Veri Modeli</a:t>
            </a:r>
            <a:endParaRPr lang="tr-TR" sz="4800"/>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DF52EBDA-97AF-AC02-F55B-8E6C6A0A7C14}"/>
              </a:ext>
            </a:extLst>
          </p:cNvPr>
          <p:cNvPicPr>
            <a:picLocks noChangeAspect="1"/>
          </p:cNvPicPr>
          <p:nvPr/>
        </p:nvPicPr>
        <p:blipFill>
          <a:blip r:embed="rId3"/>
          <a:stretch>
            <a:fillRect/>
          </a:stretch>
        </p:blipFill>
        <p:spPr>
          <a:xfrm>
            <a:off x="720807" y="2262596"/>
            <a:ext cx="5468347" cy="2324047"/>
          </a:xfrm>
          <a:prstGeom prst="rect">
            <a:avLst/>
          </a:prstGeom>
        </p:spPr>
      </p:pic>
      <p:sp>
        <p:nvSpPr>
          <p:cNvPr id="3" name="İçerik Yer Tutucusu 2">
            <a:extLst>
              <a:ext uri="{FF2B5EF4-FFF2-40B4-BE49-F238E27FC236}">
                <a16:creationId xmlns:a16="http://schemas.microsoft.com/office/drawing/2014/main" id="{A12AF395-92D4-CACE-0290-7E50205025BE}"/>
              </a:ext>
            </a:extLst>
          </p:cNvPr>
          <p:cNvSpPr>
            <a:spLocks noGrp="1"/>
          </p:cNvSpPr>
          <p:nvPr>
            <p:ph idx="1"/>
          </p:nvPr>
        </p:nvSpPr>
        <p:spPr>
          <a:xfrm>
            <a:off x="6597016" y="2965592"/>
            <a:ext cx="4589328" cy="2987397"/>
          </a:xfrm>
        </p:spPr>
        <p:txBody>
          <a:bodyPr vert="horz" lIns="91440" tIns="45720" rIns="91440" bIns="45720" rtlCol="0">
            <a:normAutofit/>
          </a:bodyPr>
          <a:lstStyle/>
          <a:p>
            <a:r>
              <a:rPr lang="tr-TR" sz="1800"/>
              <a:t>İlşkisel veri modelinin anahtar sözcüğü ilişkidir.</a:t>
            </a:r>
          </a:p>
          <a:p>
            <a:r>
              <a:rPr lang="tr-TR" sz="1800"/>
              <a:t>İlişkiler yardımıyla veri içerisindeki ilişkiler modellenir.</a:t>
            </a:r>
          </a:p>
          <a:p>
            <a:r>
              <a:rPr lang="tr-TR" sz="1800"/>
              <a:t>İlişkiler satır ve sütundan oluşan tablolar ile ifade edilir.</a:t>
            </a:r>
          </a:p>
          <a:p>
            <a:r>
              <a:rPr lang="tr-TR" sz="1800"/>
              <a:t>Sütunlarda veri öznitelikleri satırlarda ise ilişkisel veriler bulunur.</a:t>
            </a:r>
          </a:p>
        </p:txBody>
      </p:sp>
    </p:spTree>
    <p:extLst>
      <p:ext uri="{BB962C8B-B14F-4D97-AF65-F5344CB8AC3E}">
        <p14:creationId xmlns:p14="http://schemas.microsoft.com/office/powerpoint/2010/main" val="631797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7732F03-F932-868F-F7C3-BB135972691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Nesne Yönelimli Veri Modeli</a:t>
            </a:r>
          </a:p>
        </p:txBody>
      </p:sp>
      <p:sp>
        <p:nvSpPr>
          <p:cNvPr id="3" name="İçerik Yer Tutucusu 2">
            <a:extLst>
              <a:ext uri="{FF2B5EF4-FFF2-40B4-BE49-F238E27FC236}">
                <a16:creationId xmlns:a16="http://schemas.microsoft.com/office/drawing/2014/main" id="{609E449A-7D7A-5D9C-3383-6CEB64AA4762}"/>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lang="en-US" sz="1700" kern="1200">
                <a:solidFill>
                  <a:srgbClr val="FFFFFF"/>
                </a:solidFill>
                <a:latin typeface="+mn-lt"/>
                <a:ea typeface="+mn-ea"/>
                <a:cs typeface="+mn-cs"/>
              </a:rPr>
              <a:t>Nesne yönelimli programlamaya dayanan veri modelidir.</a:t>
            </a: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1B014F7E-4B6C-CD9C-E3ED-77F955DE7255}"/>
              </a:ext>
            </a:extLst>
          </p:cNvPr>
          <p:cNvPicPr>
            <a:picLocks noChangeAspect="1"/>
          </p:cNvPicPr>
          <p:nvPr/>
        </p:nvPicPr>
        <p:blipFill>
          <a:blip r:embed="rId2"/>
          <a:stretch>
            <a:fillRect/>
          </a:stretch>
        </p:blipFill>
        <p:spPr>
          <a:xfrm>
            <a:off x="432225" y="2040139"/>
            <a:ext cx="11327549" cy="4304468"/>
          </a:xfrm>
          <a:prstGeom prst="rect">
            <a:avLst/>
          </a:prstGeom>
        </p:spPr>
      </p:pic>
    </p:spTree>
    <p:extLst>
      <p:ext uri="{BB962C8B-B14F-4D97-AF65-F5344CB8AC3E}">
        <p14:creationId xmlns:p14="http://schemas.microsoft.com/office/powerpoint/2010/main" val="1594454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5" name="Rectangle 14">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Başlık 1">
            <a:extLst>
              <a:ext uri="{FF2B5EF4-FFF2-40B4-BE49-F238E27FC236}">
                <a16:creationId xmlns:a16="http://schemas.microsoft.com/office/drawing/2014/main" id="{B1A1CF5A-93C3-BB69-3F96-B872AB24F028}"/>
              </a:ext>
            </a:extLst>
          </p:cNvPr>
          <p:cNvSpPr>
            <a:spLocks noGrp="1"/>
          </p:cNvSpPr>
          <p:nvPr>
            <p:ph type="title"/>
          </p:nvPr>
        </p:nvSpPr>
        <p:spPr>
          <a:xfrm>
            <a:off x="6597016" y="905011"/>
            <a:ext cx="4589328" cy="1889135"/>
          </a:xfrm>
        </p:spPr>
        <p:txBody>
          <a:bodyPr anchor="b">
            <a:normAutofit/>
          </a:bodyPr>
          <a:lstStyle/>
          <a:p>
            <a:r>
              <a:rPr lang="tr-TR" sz="4800">
                <a:ea typeface="+mj-lt"/>
                <a:cs typeface="+mj-lt"/>
              </a:rPr>
              <a:t>Nesne İlişkisel Veri Modeli</a:t>
            </a:r>
            <a:endParaRPr lang="tr-TR" sz="4800"/>
          </a:p>
        </p:txBody>
      </p:sp>
      <p:pic>
        <p:nvPicPr>
          <p:cNvPr id="4" name="Resim 3" descr="metin, ekran görüntüsü, yazı tipi, sayı, numara içeren bir resim&#10;&#10;Açıklama otomatik olarak oluşturuldu">
            <a:extLst>
              <a:ext uri="{FF2B5EF4-FFF2-40B4-BE49-F238E27FC236}">
                <a16:creationId xmlns:a16="http://schemas.microsoft.com/office/drawing/2014/main" id="{802537D0-4C8D-4469-F88C-B70AF4DC8705}"/>
              </a:ext>
            </a:extLst>
          </p:cNvPr>
          <p:cNvPicPr>
            <a:picLocks noChangeAspect="1"/>
          </p:cNvPicPr>
          <p:nvPr/>
        </p:nvPicPr>
        <p:blipFill>
          <a:blip r:embed="rId3"/>
          <a:stretch>
            <a:fillRect/>
          </a:stretch>
        </p:blipFill>
        <p:spPr>
          <a:xfrm>
            <a:off x="720807" y="1094658"/>
            <a:ext cx="5766520" cy="5079575"/>
          </a:xfrm>
          <a:prstGeom prst="rect">
            <a:avLst/>
          </a:prstGeom>
        </p:spPr>
      </p:pic>
      <p:sp>
        <p:nvSpPr>
          <p:cNvPr id="3" name="İçerik Yer Tutucusu 2">
            <a:extLst>
              <a:ext uri="{FF2B5EF4-FFF2-40B4-BE49-F238E27FC236}">
                <a16:creationId xmlns:a16="http://schemas.microsoft.com/office/drawing/2014/main" id="{B76DBAFD-1ED2-9D79-E3CE-C4A8D9A6440B}"/>
              </a:ext>
            </a:extLst>
          </p:cNvPr>
          <p:cNvSpPr>
            <a:spLocks noGrp="1"/>
          </p:cNvSpPr>
          <p:nvPr>
            <p:ph idx="1"/>
          </p:nvPr>
        </p:nvSpPr>
        <p:spPr>
          <a:xfrm>
            <a:off x="6597016" y="2965592"/>
            <a:ext cx="4589328" cy="2987397"/>
          </a:xfrm>
        </p:spPr>
        <p:txBody>
          <a:bodyPr vert="horz" lIns="91440" tIns="45720" rIns="91440" bIns="45720" rtlCol="0" anchor="t">
            <a:normAutofit/>
          </a:bodyPr>
          <a:lstStyle/>
          <a:p>
            <a:r>
              <a:rPr lang="tr-TR" sz="2400" dirty="0"/>
              <a:t>Nesne ilişkisel veri tabanı hem nesne hem de ilişkiselliğin ortak olarak sunulduğu veri tabanı modelidir.</a:t>
            </a:r>
          </a:p>
          <a:p>
            <a:r>
              <a:rPr lang="tr-TR" sz="2400" dirty="0"/>
              <a:t>Bu alandaki ilk veri tabanı Oracle 8 '</a:t>
            </a:r>
            <a:r>
              <a:rPr lang="tr-TR" sz="2400" err="1"/>
              <a:t>dir</a:t>
            </a:r>
            <a:r>
              <a:rPr lang="tr-TR" sz="2400" dirty="0"/>
              <a:t>.</a:t>
            </a:r>
          </a:p>
        </p:txBody>
      </p:sp>
    </p:spTree>
    <p:extLst>
      <p:ext uri="{BB962C8B-B14F-4D97-AF65-F5344CB8AC3E}">
        <p14:creationId xmlns:p14="http://schemas.microsoft.com/office/powerpoint/2010/main" val="1357625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Başlık 1">
            <a:extLst>
              <a:ext uri="{FF2B5EF4-FFF2-40B4-BE49-F238E27FC236}">
                <a16:creationId xmlns:a16="http://schemas.microsoft.com/office/drawing/2014/main" id="{00E17F2F-44E0-4AD9-DC2D-6955DD3270FC}"/>
              </a:ext>
            </a:extLst>
          </p:cNvPr>
          <p:cNvSpPr>
            <a:spLocks noGrp="1"/>
          </p:cNvSpPr>
          <p:nvPr>
            <p:ph type="title"/>
          </p:nvPr>
        </p:nvSpPr>
        <p:spPr>
          <a:xfrm>
            <a:off x="6597016" y="905011"/>
            <a:ext cx="4589328" cy="1889135"/>
          </a:xfrm>
        </p:spPr>
        <p:txBody>
          <a:bodyPr anchor="b">
            <a:normAutofit/>
          </a:bodyPr>
          <a:lstStyle/>
          <a:p>
            <a:r>
              <a:rPr lang="tr-TR" sz="4800">
                <a:ea typeface="+mj-lt"/>
                <a:cs typeface="+mj-lt"/>
              </a:rPr>
              <a:t>Çoklu Ortam Veri Modeli</a:t>
            </a:r>
            <a:endParaRPr lang="tr-TR" sz="4800"/>
          </a:p>
        </p:txBody>
      </p:sp>
      <p:pic>
        <p:nvPicPr>
          <p:cNvPr id="7" name="Graphic 6" descr="Dişliler">
            <a:extLst>
              <a:ext uri="{FF2B5EF4-FFF2-40B4-BE49-F238E27FC236}">
                <a16:creationId xmlns:a16="http://schemas.microsoft.com/office/drawing/2014/main" id="{E34E680E-BAFF-09E2-09BD-B138F5C8CA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970" y="895610"/>
            <a:ext cx="5058020" cy="5058020"/>
          </a:xfrm>
          <a:prstGeom prst="rect">
            <a:avLst/>
          </a:prstGeom>
        </p:spPr>
      </p:pic>
      <p:sp>
        <p:nvSpPr>
          <p:cNvPr id="3" name="İçerik Yer Tutucusu 2">
            <a:extLst>
              <a:ext uri="{FF2B5EF4-FFF2-40B4-BE49-F238E27FC236}">
                <a16:creationId xmlns:a16="http://schemas.microsoft.com/office/drawing/2014/main" id="{86FF827E-386D-0CB8-52FE-D420F74EFEF7}"/>
              </a:ext>
            </a:extLst>
          </p:cNvPr>
          <p:cNvSpPr>
            <a:spLocks noGrp="1"/>
          </p:cNvSpPr>
          <p:nvPr>
            <p:ph idx="1"/>
          </p:nvPr>
        </p:nvSpPr>
        <p:spPr>
          <a:xfrm>
            <a:off x="6597016" y="2965592"/>
            <a:ext cx="4589328" cy="2987397"/>
          </a:xfrm>
        </p:spPr>
        <p:txBody>
          <a:bodyPr vert="horz" lIns="91440" tIns="45720" rIns="91440" bIns="45720" rtlCol="0" anchor="t">
            <a:normAutofit/>
          </a:bodyPr>
          <a:lstStyle/>
          <a:p>
            <a:r>
              <a:rPr lang="tr-TR" sz="2000" dirty="0"/>
              <a:t>Nesne ilişkisel veri tabanları ile benzerdir.</a:t>
            </a:r>
          </a:p>
          <a:p>
            <a:r>
              <a:rPr lang="tr-TR" sz="2000" dirty="0"/>
              <a:t>Büyük nesneleri işlemek ve işleme adımlarını kullanıcıya göstermemek üzerine kuruludur.</a:t>
            </a:r>
          </a:p>
          <a:p>
            <a:r>
              <a:rPr lang="tr-TR" sz="2000" dirty="0"/>
              <a:t>3 temel özelliği </a:t>
            </a:r>
            <a:r>
              <a:rPr lang="tr-TR" sz="2000" dirty="0" err="1"/>
              <a:t>destekler.Bunlar</a:t>
            </a:r>
            <a:r>
              <a:rPr lang="tr-TR" sz="2000" dirty="0"/>
              <a:t>  </a:t>
            </a:r>
            <a:r>
              <a:rPr lang="tr-TR" sz="2000" dirty="0">
                <a:ea typeface="+mn-lt"/>
                <a:cs typeface="+mn-lt"/>
              </a:rPr>
              <a:t>Veri miktarı, Süreklilik ve </a:t>
            </a:r>
            <a:r>
              <a:rPr lang="tr-TR" sz="2000" dirty="0" err="1">
                <a:ea typeface="+mn-lt"/>
                <a:cs typeface="+mn-lt"/>
              </a:rPr>
              <a:t>Senkronizasyondur.Özellikle</a:t>
            </a:r>
            <a:r>
              <a:rPr lang="tr-TR" sz="2000" dirty="0">
                <a:ea typeface="+mn-lt"/>
                <a:cs typeface="+mn-lt"/>
              </a:rPr>
              <a:t> 3  tıp  bilgi sistemlerinde kullanılır.</a:t>
            </a:r>
            <a:endParaRPr lang="tr-TR" sz="2000" dirty="0"/>
          </a:p>
        </p:txBody>
      </p:sp>
    </p:spTree>
    <p:extLst>
      <p:ext uri="{BB962C8B-B14F-4D97-AF65-F5344CB8AC3E}">
        <p14:creationId xmlns:p14="http://schemas.microsoft.com/office/powerpoint/2010/main" val="4162402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09A90B-D35E-DFE5-3604-623B07C0FC7E}"/>
              </a:ext>
            </a:extLst>
          </p:cNvPr>
          <p:cNvSpPr>
            <a:spLocks noGrp="1"/>
          </p:cNvSpPr>
          <p:nvPr>
            <p:ph type="title"/>
          </p:nvPr>
        </p:nvSpPr>
        <p:spPr/>
        <p:txBody>
          <a:bodyPr/>
          <a:lstStyle/>
          <a:p>
            <a:r>
              <a:rPr lang="tr-TR" dirty="0">
                <a:ea typeface="+mj-lt"/>
                <a:cs typeface="+mj-lt"/>
              </a:rPr>
              <a:t>Dağıtık Veri Modeli</a:t>
            </a:r>
            <a:endParaRPr lang="tr-TR" dirty="0"/>
          </a:p>
        </p:txBody>
      </p:sp>
      <p:graphicFrame>
        <p:nvGraphicFramePr>
          <p:cNvPr id="5" name="İçerik Yer Tutucusu 2">
            <a:extLst>
              <a:ext uri="{FF2B5EF4-FFF2-40B4-BE49-F238E27FC236}">
                <a16:creationId xmlns:a16="http://schemas.microsoft.com/office/drawing/2014/main" id="{B03DC20E-6299-FDE7-15DC-38FC01D62C8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187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E65B7A4-9995-823E-85BF-A30BB1444E77}"/>
              </a:ext>
            </a:extLst>
          </p:cNvPr>
          <p:cNvSpPr>
            <a:spLocks noGrp="1"/>
          </p:cNvSpPr>
          <p:nvPr>
            <p:ph type="title"/>
          </p:nvPr>
        </p:nvSpPr>
        <p:spPr>
          <a:xfrm>
            <a:off x="466722" y="586855"/>
            <a:ext cx="3201366" cy="3387497"/>
          </a:xfrm>
        </p:spPr>
        <p:txBody>
          <a:bodyPr anchor="b">
            <a:normAutofit/>
          </a:bodyPr>
          <a:lstStyle/>
          <a:p>
            <a:pPr algn="r"/>
            <a:r>
              <a:rPr lang="tr-TR" sz="4000">
                <a:solidFill>
                  <a:srgbClr val="FFFFFF"/>
                </a:solidFill>
                <a:ea typeface="+mj-lt"/>
                <a:cs typeface="+mj-lt"/>
              </a:rPr>
              <a:t>DATABASE DESIGN</a:t>
            </a:r>
            <a:endParaRPr lang="tr-TR" sz="4000">
              <a:solidFill>
                <a:srgbClr val="FFFFFF"/>
              </a:solidFill>
            </a:endParaRPr>
          </a:p>
        </p:txBody>
      </p:sp>
      <p:sp>
        <p:nvSpPr>
          <p:cNvPr id="3" name="İçerik Yer Tutucusu 2">
            <a:extLst>
              <a:ext uri="{FF2B5EF4-FFF2-40B4-BE49-F238E27FC236}">
                <a16:creationId xmlns:a16="http://schemas.microsoft.com/office/drawing/2014/main" id="{2CF804CD-2544-26F5-4A42-57896F0AAFA5}"/>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tr-TR" sz="2400" dirty="0"/>
              <a:t>Veri tabanı tasarımı için gerçeğin kullanıcı gereksinimleri ve beklentileri çerçevesinde tasarlanarak veri tabanına aktarılması gerekir.</a:t>
            </a:r>
          </a:p>
          <a:p>
            <a:r>
              <a:rPr lang="tr-TR" sz="2400" dirty="0"/>
              <a:t>Veri tabanı tasarımı için ilk olarak veri tabanı kullanıcı ihtiyaçları belirlenmelidir. Gereksinimler </a:t>
            </a:r>
            <a:r>
              <a:rPr lang="tr-TR" sz="2400" dirty="0" err="1"/>
              <a:t>databasede'ki</a:t>
            </a:r>
            <a:r>
              <a:rPr lang="tr-TR" sz="2400" dirty="0"/>
              <a:t> veri yapılarını belirler.</a:t>
            </a:r>
          </a:p>
          <a:p>
            <a:r>
              <a:rPr lang="tr-TR" sz="2400" dirty="0"/>
              <a:t>Gerçeğin veri tabanındaki temsili için şemalar kullanırız.</a:t>
            </a:r>
          </a:p>
          <a:p>
            <a:r>
              <a:rPr lang="tr-TR" sz="2400" dirty="0"/>
              <a:t>Kullanıcı ve bilgisayar düzeyleri sırasıyla kavramsal ve fiziksel </a:t>
            </a:r>
            <a:r>
              <a:rPr lang="tr-TR" sz="2400" dirty="0" err="1"/>
              <a:t>düzeylerdir.Bu</a:t>
            </a:r>
            <a:r>
              <a:rPr lang="tr-TR" sz="2400" dirty="0"/>
              <a:t> düzey şemaları kavramsal ve iç şemadır.</a:t>
            </a:r>
          </a:p>
        </p:txBody>
      </p:sp>
    </p:spTree>
    <p:extLst>
      <p:ext uri="{BB962C8B-B14F-4D97-AF65-F5344CB8AC3E}">
        <p14:creationId xmlns:p14="http://schemas.microsoft.com/office/powerpoint/2010/main" val="2956711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6BFD91-8279-C87B-AA84-74324C74763F}"/>
              </a:ext>
            </a:extLst>
          </p:cNvPr>
          <p:cNvSpPr>
            <a:spLocks noGrp="1"/>
          </p:cNvSpPr>
          <p:nvPr>
            <p:ph type="title"/>
          </p:nvPr>
        </p:nvSpPr>
        <p:spPr/>
        <p:txBody>
          <a:bodyPr/>
          <a:lstStyle/>
          <a:p>
            <a:pPr algn="ctr"/>
            <a:r>
              <a:rPr lang="tr-TR" dirty="0"/>
              <a:t>Database  Design Aşamaları </a:t>
            </a:r>
            <a:endParaRPr lang="tr-TR"/>
          </a:p>
        </p:txBody>
      </p:sp>
      <p:pic>
        <p:nvPicPr>
          <p:cNvPr id="7" name="İçerik Yer Tutucusu 6" descr="metin, ekran görüntüsü, yazı tipi, sayı, numara içeren bir resim&#10;&#10;Açıklama otomatik olarak oluşturuldu">
            <a:extLst>
              <a:ext uri="{FF2B5EF4-FFF2-40B4-BE49-F238E27FC236}">
                <a16:creationId xmlns:a16="http://schemas.microsoft.com/office/drawing/2014/main" id="{6F890352-5589-C639-1775-C347AD88BB0E}"/>
              </a:ext>
            </a:extLst>
          </p:cNvPr>
          <p:cNvPicPr>
            <a:picLocks noGrp="1" noChangeAspect="1"/>
          </p:cNvPicPr>
          <p:nvPr>
            <p:ph idx="1"/>
          </p:nvPr>
        </p:nvPicPr>
        <p:blipFill>
          <a:blip r:embed="rId2"/>
          <a:stretch>
            <a:fillRect/>
          </a:stretch>
        </p:blipFill>
        <p:spPr>
          <a:xfrm>
            <a:off x="151464" y="1491112"/>
            <a:ext cx="4699768" cy="5362712"/>
          </a:xfrm>
        </p:spPr>
      </p:pic>
      <p:sp>
        <p:nvSpPr>
          <p:cNvPr id="9" name="Metin kutusu 8">
            <a:extLst>
              <a:ext uri="{FF2B5EF4-FFF2-40B4-BE49-F238E27FC236}">
                <a16:creationId xmlns:a16="http://schemas.microsoft.com/office/drawing/2014/main" id="{C15F2B1D-AD6B-5003-E58E-2F6BEA8A404D}"/>
              </a:ext>
            </a:extLst>
          </p:cNvPr>
          <p:cNvSpPr txBox="1"/>
          <p:nvPr/>
        </p:nvSpPr>
        <p:spPr>
          <a:xfrm>
            <a:off x="5785329" y="1864008"/>
            <a:ext cx="481880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tr-TR" sz="3000" dirty="0"/>
              <a:t>Kavramsal şema tasarımında kavramsal ya da mantıksal veri modelleri kullanılabilir</a:t>
            </a:r>
          </a:p>
          <a:p>
            <a:pPr marL="457200" indent="-457200">
              <a:buFont typeface="Arial"/>
              <a:buChar char="•"/>
            </a:pPr>
            <a:r>
              <a:rPr lang="tr-TR" sz="3000" dirty="0"/>
              <a:t>Kavramsal şema kullanıcı için veri tabanının yapısını genel olarak tanımlar.</a:t>
            </a:r>
          </a:p>
          <a:p>
            <a:pPr marL="457200" indent="-457200">
              <a:buFont typeface="Arial"/>
              <a:buChar char="•"/>
            </a:pPr>
            <a:r>
              <a:rPr lang="tr-TR" sz="3000" dirty="0"/>
              <a:t>Yazılım ve donanımdan bağımsızdır.</a:t>
            </a:r>
          </a:p>
        </p:txBody>
      </p:sp>
    </p:spTree>
    <p:extLst>
      <p:ext uri="{BB962C8B-B14F-4D97-AF65-F5344CB8AC3E}">
        <p14:creationId xmlns:p14="http://schemas.microsoft.com/office/powerpoint/2010/main" val="644985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6AA7655-2ABE-9442-1CD6-87436B7B3618}"/>
              </a:ext>
            </a:extLst>
          </p:cNvPr>
          <p:cNvSpPr>
            <a:spLocks noGrp="1"/>
          </p:cNvSpPr>
          <p:nvPr>
            <p:ph type="title"/>
          </p:nvPr>
        </p:nvSpPr>
        <p:spPr>
          <a:xfrm>
            <a:off x="1102368" y="1877492"/>
            <a:ext cx="4030132" cy="3215373"/>
          </a:xfrm>
        </p:spPr>
        <p:txBody>
          <a:bodyPr>
            <a:normAutofit/>
          </a:bodyPr>
          <a:lstStyle/>
          <a:p>
            <a:pPr algn="ctr"/>
            <a:r>
              <a:rPr lang="tr-TR">
                <a:solidFill>
                  <a:schemeClr val="bg1"/>
                </a:solidFill>
              </a:rPr>
              <a:t>Fiziksel ve İç Şema </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İçerik Yer Tutucusu 2">
            <a:extLst>
              <a:ext uri="{FF2B5EF4-FFF2-40B4-BE49-F238E27FC236}">
                <a16:creationId xmlns:a16="http://schemas.microsoft.com/office/drawing/2014/main" id="{BA8646A4-CE3F-671C-36D6-A288BB1F8BF4}"/>
              </a:ext>
            </a:extLst>
          </p:cNvPr>
          <p:cNvSpPr>
            <a:spLocks noGrp="1"/>
          </p:cNvSpPr>
          <p:nvPr>
            <p:ph idx="1"/>
          </p:nvPr>
        </p:nvSpPr>
        <p:spPr>
          <a:xfrm>
            <a:off x="6234868" y="1130846"/>
            <a:ext cx="5217173" cy="4351338"/>
          </a:xfrm>
        </p:spPr>
        <p:txBody>
          <a:bodyPr vert="horz" lIns="91440" tIns="45720" rIns="91440" bIns="45720" rtlCol="0">
            <a:normAutofit/>
          </a:bodyPr>
          <a:lstStyle/>
          <a:p>
            <a:r>
              <a:rPr lang="tr-TR" sz="2600">
                <a:solidFill>
                  <a:schemeClr val="bg1"/>
                </a:solidFill>
              </a:rPr>
              <a:t>Fiziksel tasarım aşamasında verin en verimli noktaya yerleştitilmesi ve ölçeklendirilebilmesi sağlanır.</a:t>
            </a:r>
          </a:p>
          <a:p>
            <a:pPr marL="0" indent="0">
              <a:buNone/>
            </a:pPr>
            <a:endParaRPr lang="tr-TR" sz="2600">
              <a:solidFill>
                <a:schemeClr val="bg1"/>
              </a:solidFill>
            </a:endParaRPr>
          </a:p>
          <a:p>
            <a:r>
              <a:rPr lang="tr-TR" sz="2600">
                <a:solidFill>
                  <a:schemeClr val="bg1"/>
                </a:solidFill>
              </a:rPr>
              <a:t>İç şema ise depolama yapılarını, veri kayıt formlarını veri tabanında girişte izlenecek yolu ve yöntemi açıklamada görevlidir.En önemli özelliği yazılım ve donanıma bağlıdır.</a:t>
            </a: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64018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99A536A-43AC-7E81-126C-8255A70091DD}"/>
              </a:ext>
            </a:extLst>
          </p:cNvPr>
          <p:cNvSpPr>
            <a:spLocks noGrp="1"/>
          </p:cNvSpPr>
          <p:nvPr>
            <p:ph type="title"/>
          </p:nvPr>
        </p:nvSpPr>
        <p:spPr>
          <a:xfrm>
            <a:off x="838200" y="1748452"/>
            <a:ext cx="4974771" cy="3587786"/>
          </a:xfrm>
        </p:spPr>
        <p:txBody>
          <a:bodyPr>
            <a:normAutofit/>
          </a:bodyPr>
          <a:lstStyle/>
          <a:p>
            <a:pPr algn="ctr"/>
            <a:r>
              <a:rPr lang="tr-TR">
                <a:solidFill>
                  <a:schemeClr val="bg1"/>
                </a:solidFill>
                <a:ea typeface="+mj-lt"/>
                <a:cs typeface="+mj-lt"/>
              </a:rPr>
              <a:t>İlİŞKİSEL  VE İLİŞKİSEL OLMAYAN (NoSQL) VERİ TABANI SİSTEMLERİ</a:t>
            </a:r>
            <a:endParaRPr lang="tr-TR">
              <a:solidFill>
                <a:schemeClr val="bg1"/>
              </a:solidFill>
            </a:endParaRP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İçerik Yer Tutucusu 2">
            <a:extLst>
              <a:ext uri="{FF2B5EF4-FFF2-40B4-BE49-F238E27FC236}">
                <a16:creationId xmlns:a16="http://schemas.microsoft.com/office/drawing/2014/main" id="{0CBE4F14-3E1F-995E-EFEC-C2367157D8FD}"/>
              </a:ext>
            </a:extLst>
          </p:cNvPr>
          <p:cNvSpPr>
            <a:spLocks noGrp="1"/>
          </p:cNvSpPr>
          <p:nvPr>
            <p:ph idx="1"/>
          </p:nvPr>
        </p:nvSpPr>
        <p:spPr>
          <a:xfrm>
            <a:off x="6477270" y="1130846"/>
            <a:ext cx="4974771" cy="4351338"/>
          </a:xfrm>
        </p:spPr>
        <p:txBody>
          <a:bodyPr vert="horz" lIns="91440" tIns="45720" rIns="91440" bIns="45720" rtlCol="0">
            <a:normAutofit/>
          </a:bodyPr>
          <a:lstStyle/>
          <a:p>
            <a:pPr marL="0" indent="0">
              <a:buNone/>
            </a:pPr>
            <a:r>
              <a:rPr lang="tr-TR" sz="2000" b="1">
                <a:solidFill>
                  <a:schemeClr val="bg1"/>
                </a:solidFill>
              </a:rPr>
              <a:t>İLİŞKİSEL VERİ TABANI</a:t>
            </a:r>
          </a:p>
          <a:p>
            <a:pPr marL="457200" indent="-457200"/>
            <a:r>
              <a:rPr lang="tr-TR" sz="2000">
                <a:solidFill>
                  <a:schemeClr val="bg1"/>
                </a:solidFill>
              </a:rPr>
              <a:t>İlişkisel veri tabanı günümüzün en yaygın veri tabanı sistemlerinden biridir.</a:t>
            </a:r>
          </a:p>
          <a:p>
            <a:pPr marL="457200" indent="-457200"/>
            <a:r>
              <a:rPr lang="tr-TR" sz="2000">
                <a:solidFill>
                  <a:schemeClr val="bg1"/>
                </a:solidFill>
              </a:rPr>
              <a:t>Satır ve sütunlardan bulunan  tablolardan oluşur.Bu tablolar biribiriyle ilişkisi olan tablolardır.</a:t>
            </a:r>
          </a:p>
          <a:p>
            <a:pPr marL="457200" indent="-457200"/>
            <a:r>
              <a:rPr lang="tr-TR" sz="2000" b="1">
                <a:solidFill>
                  <a:schemeClr val="bg1"/>
                </a:solidFill>
                <a:ea typeface="+mn-lt"/>
                <a:cs typeface="+mn-lt"/>
              </a:rPr>
              <a:t>ACID</a:t>
            </a:r>
            <a:r>
              <a:rPr lang="tr-TR" sz="2000">
                <a:solidFill>
                  <a:schemeClr val="bg1"/>
                </a:solidFill>
                <a:ea typeface="+mn-lt"/>
                <a:cs typeface="+mn-lt"/>
              </a:rPr>
              <a:t>; klasik ilişkisel veri tabanı sistemlerinde sağlanan temel özellikler bulunur.</a:t>
            </a:r>
          </a:p>
          <a:p>
            <a:pPr marL="457200" indent="-457200"/>
            <a:r>
              <a:rPr lang="tr-TR" sz="2000" b="1">
                <a:solidFill>
                  <a:schemeClr val="bg1"/>
                </a:solidFill>
                <a:ea typeface="+mn-lt"/>
                <a:cs typeface="+mn-lt"/>
              </a:rPr>
              <a:t>A</a:t>
            </a:r>
            <a:r>
              <a:rPr lang="tr-TR" sz="2000">
                <a:solidFill>
                  <a:schemeClr val="bg1"/>
                </a:solidFill>
                <a:ea typeface="+mn-lt"/>
                <a:cs typeface="+mn-lt"/>
              </a:rPr>
              <a:t>tomicity(Bölünemezlik),</a:t>
            </a:r>
            <a:r>
              <a:rPr lang="tr-TR" sz="2000" b="1">
                <a:solidFill>
                  <a:schemeClr val="bg1"/>
                </a:solidFill>
                <a:ea typeface="+mn-lt"/>
                <a:cs typeface="+mn-lt"/>
              </a:rPr>
              <a:t>C</a:t>
            </a:r>
            <a:r>
              <a:rPr lang="tr-TR" sz="2000">
                <a:solidFill>
                  <a:schemeClr val="bg1"/>
                </a:solidFill>
                <a:ea typeface="+mn-lt"/>
                <a:cs typeface="+mn-lt"/>
              </a:rPr>
              <a:t>onsistency(Tutarlılık),</a:t>
            </a:r>
            <a:r>
              <a:rPr lang="tr-TR" sz="2000" b="1">
                <a:solidFill>
                  <a:schemeClr val="bg1"/>
                </a:solidFill>
                <a:ea typeface="+mn-lt"/>
                <a:cs typeface="+mn-lt"/>
              </a:rPr>
              <a:t>I</a:t>
            </a:r>
            <a:r>
              <a:rPr lang="tr-TR" sz="2000">
                <a:solidFill>
                  <a:schemeClr val="bg1"/>
                </a:solidFill>
                <a:ea typeface="+mn-lt"/>
                <a:cs typeface="+mn-lt"/>
              </a:rPr>
              <a:t>solation(İzolasyon),</a:t>
            </a:r>
            <a:r>
              <a:rPr lang="tr-TR" sz="2000" b="1">
                <a:solidFill>
                  <a:schemeClr val="bg1"/>
                </a:solidFill>
                <a:ea typeface="+mn-lt"/>
                <a:cs typeface="+mn-lt"/>
              </a:rPr>
              <a:t>D</a:t>
            </a:r>
            <a:r>
              <a:rPr lang="tr-TR" sz="2000">
                <a:solidFill>
                  <a:schemeClr val="bg1"/>
                </a:solidFill>
                <a:ea typeface="+mn-lt"/>
                <a:cs typeface="+mn-lt"/>
              </a:rPr>
              <a:t>urability(Dayanıklılık).</a:t>
            </a:r>
            <a:endParaRPr lang="tr-TR" sz="2000">
              <a:solidFill>
                <a:schemeClr val="bg1"/>
              </a:solidFill>
            </a:endParaRPr>
          </a:p>
          <a:p>
            <a:pPr marL="457200" indent="-457200"/>
            <a:endParaRPr lang="tr-TR" sz="2000">
              <a:solidFill>
                <a:schemeClr val="bg1"/>
              </a:solidFill>
            </a:endParaRPr>
          </a:p>
          <a:p>
            <a:pPr marL="0" indent="0">
              <a:buNone/>
            </a:pPr>
            <a:endParaRPr lang="tr-TR" sz="2000">
              <a:solidFill>
                <a:schemeClr val="bg1"/>
              </a:solidFill>
            </a:endParaRPr>
          </a:p>
        </p:txBody>
      </p:sp>
    </p:spTree>
    <p:extLst>
      <p:ext uri="{BB962C8B-B14F-4D97-AF65-F5344CB8AC3E}">
        <p14:creationId xmlns:p14="http://schemas.microsoft.com/office/powerpoint/2010/main" val="3934462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5943C2-66B4-6CB2-BCE9-0B7719745CE5}"/>
              </a:ext>
            </a:extLst>
          </p:cNvPr>
          <p:cNvSpPr>
            <a:spLocks noGrp="1"/>
          </p:cNvSpPr>
          <p:nvPr>
            <p:ph type="title"/>
          </p:nvPr>
        </p:nvSpPr>
        <p:spPr/>
        <p:txBody>
          <a:bodyPr/>
          <a:lstStyle/>
          <a:p>
            <a:pPr algn="ctr"/>
            <a:r>
              <a:rPr lang="tr-TR" dirty="0">
                <a:ea typeface="+mj-lt"/>
                <a:cs typeface="+mj-lt"/>
              </a:rPr>
              <a:t>İlişkisel Olmayan (</a:t>
            </a:r>
            <a:r>
              <a:rPr lang="tr-TR" dirty="0" err="1">
                <a:ea typeface="+mj-lt"/>
                <a:cs typeface="+mj-lt"/>
              </a:rPr>
              <a:t>NoSQL</a:t>
            </a:r>
            <a:r>
              <a:rPr lang="tr-TR" dirty="0">
                <a:ea typeface="+mj-lt"/>
                <a:cs typeface="+mj-lt"/>
              </a:rPr>
              <a:t>) Veri tabanı (</a:t>
            </a:r>
            <a:r>
              <a:rPr lang="tr-TR" dirty="0" err="1">
                <a:ea typeface="+mj-lt"/>
                <a:cs typeface="+mj-lt"/>
              </a:rPr>
              <a:t>Non-Relational</a:t>
            </a:r>
            <a:r>
              <a:rPr lang="tr-TR" dirty="0">
                <a:ea typeface="+mj-lt"/>
                <a:cs typeface="+mj-lt"/>
              </a:rPr>
              <a:t> Database </a:t>
            </a:r>
            <a:r>
              <a:rPr lang="tr-TR" dirty="0" err="1">
                <a:ea typeface="+mj-lt"/>
                <a:cs typeface="+mj-lt"/>
              </a:rPr>
              <a:t>System</a:t>
            </a:r>
            <a:r>
              <a:rPr lang="tr-TR" dirty="0">
                <a:ea typeface="+mj-lt"/>
                <a:cs typeface="+mj-lt"/>
              </a:rPr>
              <a:t>)</a:t>
            </a:r>
            <a:endParaRPr lang="tr-TR" dirty="0"/>
          </a:p>
        </p:txBody>
      </p:sp>
      <p:graphicFrame>
        <p:nvGraphicFramePr>
          <p:cNvPr id="5" name="İçerik Yer Tutucusu 2">
            <a:extLst>
              <a:ext uri="{FF2B5EF4-FFF2-40B4-BE49-F238E27FC236}">
                <a16:creationId xmlns:a16="http://schemas.microsoft.com/office/drawing/2014/main" id="{FBCD2B2E-E8FF-2292-D0F4-BDCA0429E36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5805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dizüstü, kişi, şahıs, iç mekan içeren bir resim&#10;&#10;Açıklama otomatik olarak oluşturuldu">
            <a:extLst>
              <a:ext uri="{FF2B5EF4-FFF2-40B4-BE49-F238E27FC236}">
                <a16:creationId xmlns:a16="http://schemas.microsoft.com/office/drawing/2014/main" id="{AC188D4F-6BD2-8475-0C0B-271B2864859D}"/>
              </a:ext>
            </a:extLst>
          </p:cNvPr>
          <p:cNvPicPr>
            <a:picLocks noChangeAspect="1"/>
          </p:cNvPicPr>
          <p:nvPr/>
        </p:nvPicPr>
        <p:blipFill rotWithShape="1">
          <a:blip r:embed="rId2"/>
          <a:srcRect t="15355" b="15460"/>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Resim 3" descr="ekran görüntüsü içeren bir resim&#10;&#10;Açıklama otomatik olarak oluşturuldu">
            <a:extLst>
              <a:ext uri="{FF2B5EF4-FFF2-40B4-BE49-F238E27FC236}">
                <a16:creationId xmlns:a16="http://schemas.microsoft.com/office/drawing/2014/main" id="{EBFA216B-7529-BCE0-5A14-078005BE3FE9}"/>
              </a:ext>
            </a:extLst>
          </p:cNvPr>
          <p:cNvPicPr>
            <a:picLocks noChangeAspect="1"/>
          </p:cNvPicPr>
          <p:nvPr/>
        </p:nvPicPr>
        <p:blipFill rotWithShape="1">
          <a:blip r:embed="rId3"/>
          <a:srcRect t="18515"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Başlık 1">
            <a:extLst>
              <a:ext uri="{FF2B5EF4-FFF2-40B4-BE49-F238E27FC236}">
                <a16:creationId xmlns:a16="http://schemas.microsoft.com/office/drawing/2014/main" id="{75813C75-935E-8CF0-BF4F-F9502A053D6A}"/>
              </a:ext>
            </a:extLst>
          </p:cNvPr>
          <p:cNvSpPr>
            <a:spLocks noGrp="1"/>
          </p:cNvSpPr>
          <p:nvPr>
            <p:ph type="title"/>
          </p:nvPr>
        </p:nvSpPr>
        <p:spPr>
          <a:xfrm>
            <a:off x="448056" y="859536"/>
            <a:ext cx="4832802" cy="1243584"/>
          </a:xfrm>
        </p:spPr>
        <p:txBody>
          <a:bodyPr>
            <a:normAutofit/>
          </a:bodyPr>
          <a:lstStyle/>
          <a:p>
            <a:r>
              <a:rPr lang="tr-TR" sz="3400"/>
              <a:t> Veri Tabanı Özet </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3" name="İçerik Yer Tutucusu 2">
            <a:extLst>
              <a:ext uri="{FF2B5EF4-FFF2-40B4-BE49-F238E27FC236}">
                <a16:creationId xmlns:a16="http://schemas.microsoft.com/office/drawing/2014/main" id="{FA6DF375-428E-E3DA-CA05-3EBE82D475CA}"/>
              </a:ext>
            </a:extLst>
          </p:cNvPr>
          <p:cNvGraphicFramePr>
            <a:graphicFrameLocks noGrp="1"/>
          </p:cNvGraphicFramePr>
          <p:nvPr>
            <p:ph idx="1"/>
          </p:nvPr>
        </p:nvGraphicFramePr>
        <p:xfrm>
          <a:off x="448056" y="2512611"/>
          <a:ext cx="4832803" cy="3664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3855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D9F92A6-C20C-37E2-B898-B814E1E9ADF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Neden </a:t>
            </a:r>
            <a:r>
              <a:rPr lang="en-US" sz="3600" b="1" kern="1200" dirty="0" err="1">
                <a:solidFill>
                  <a:srgbClr val="FFFFFF"/>
                </a:solidFill>
                <a:latin typeface="+mj-lt"/>
                <a:ea typeface="+mj-ea"/>
                <a:cs typeface="+mj-cs"/>
              </a:rPr>
              <a:t>NoSql</a:t>
            </a:r>
            <a:r>
              <a:rPr lang="en-US" sz="3600" b="1" kern="1200" dirty="0">
                <a:solidFill>
                  <a:srgbClr val="FFFFFF"/>
                </a:solidFill>
                <a:latin typeface="+mj-lt"/>
                <a:ea typeface="+mj-ea"/>
                <a:cs typeface="+mj-cs"/>
              </a:rPr>
              <a:t>?</a:t>
            </a:r>
            <a:endParaRPr lang="en-US" sz="3600" kern="1200" dirty="0">
              <a:solidFill>
                <a:srgbClr val="FFFFFF"/>
              </a:solidFill>
              <a:latin typeface="+mj-lt"/>
              <a:ea typeface="+mj-ea"/>
              <a:cs typeface="+mj-cs"/>
            </a:endParaRPr>
          </a:p>
        </p:txBody>
      </p:sp>
      <p:pic>
        <p:nvPicPr>
          <p:cNvPr id="4" name="İçerik Yer Tutucusu 3" descr="metin, ekran görüntüsü, ekran, görüntüleme, çizgi içeren bir resim&#10;&#10;Açıklama otomatik olarak oluşturuldu">
            <a:extLst>
              <a:ext uri="{FF2B5EF4-FFF2-40B4-BE49-F238E27FC236}">
                <a16:creationId xmlns:a16="http://schemas.microsoft.com/office/drawing/2014/main" id="{2F1422E1-55C2-67B4-1DD3-DA557630BECF}"/>
              </a:ext>
            </a:extLst>
          </p:cNvPr>
          <p:cNvPicPr>
            <a:picLocks noGrp="1" noChangeAspect="1"/>
          </p:cNvPicPr>
          <p:nvPr>
            <p:ph idx="1"/>
          </p:nvPr>
        </p:nvPicPr>
        <p:blipFill>
          <a:blip r:embed="rId2"/>
          <a:stretch>
            <a:fillRect/>
          </a:stretch>
        </p:blipFill>
        <p:spPr>
          <a:xfrm>
            <a:off x="4777316" y="1385150"/>
            <a:ext cx="6780700" cy="4085370"/>
          </a:xfrm>
          <a:prstGeom prst="rect">
            <a:avLst/>
          </a:prstGeom>
        </p:spPr>
      </p:pic>
    </p:spTree>
    <p:extLst>
      <p:ext uri="{BB962C8B-B14F-4D97-AF65-F5344CB8AC3E}">
        <p14:creationId xmlns:p14="http://schemas.microsoft.com/office/powerpoint/2010/main" val="271549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F208784-911C-B7AA-5CC7-EC6DFDD090B5}"/>
              </a:ext>
            </a:extLst>
          </p:cNvPr>
          <p:cNvSpPr>
            <a:spLocks noGrp="1"/>
          </p:cNvSpPr>
          <p:nvPr>
            <p:ph type="title"/>
          </p:nvPr>
        </p:nvSpPr>
        <p:spPr>
          <a:xfrm>
            <a:off x="838200" y="365125"/>
            <a:ext cx="5558489" cy="1325563"/>
          </a:xfrm>
        </p:spPr>
        <p:txBody>
          <a:bodyPr>
            <a:normAutofit/>
          </a:bodyPr>
          <a:lstStyle/>
          <a:p>
            <a:r>
              <a:rPr lang="tr-TR" err="1"/>
              <a:t>NoSql</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D936D6D8-F14C-808D-30A1-217F5463A2E1}"/>
              </a:ext>
            </a:extLst>
          </p:cNvPr>
          <p:cNvSpPr>
            <a:spLocks noGrp="1"/>
          </p:cNvSpPr>
          <p:nvPr>
            <p:ph idx="1"/>
          </p:nvPr>
        </p:nvSpPr>
        <p:spPr>
          <a:xfrm>
            <a:off x="838200" y="1825625"/>
            <a:ext cx="5558489" cy="4351338"/>
          </a:xfrm>
        </p:spPr>
        <p:txBody>
          <a:bodyPr vert="horz" lIns="91440" tIns="45720" rIns="91440" bIns="45720" rtlCol="0" anchor="t">
            <a:noAutofit/>
          </a:bodyPr>
          <a:lstStyle/>
          <a:p>
            <a:r>
              <a:rPr lang="tr-TR" sz="2000" dirty="0"/>
              <a:t>Amazon , </a:t>
            </a:r>
            <a:r>
              <a:rPr lang="tr-TR" sz="2000" err="1"/>
              <a:t>Nosql</a:t>
            </a:r>
            <a:r>
              <a:rPr lang="tr-TR" sz="2000" dirty="0"/>
              <a:t> gereksinimini geliştirmiş olduğu "</a:t>
            </a:r>
            <a:r>
              <a:rPr lang="tr-TR" sz="2000" err="1"/>
              <a:t>Dynoma</a:t>
            </a:r>
            <a:r>
              <a:rPr lang="tr-TR" sz="2000" dirty="0"/>
              <a:t> DB" ile karşılamıştır.</a:t>
            </a:r>
          </a:p>
          <a:p>
            <a:r>
              <a:rPr lang="tr-TR" sz="2000" dirty="0"/>
              <a:t>Google ise bu gereksinimini "</a:t>
            </a:r>
            <a:r>
              <a:rPr lang="tr-TR" sz="2000" err="1"/>
              <a:t>Big</a:t>
            </a:r>
            <a:r>
              <a:rPr lang="tr-TR" sz="2000" dirty="0"/>
              <a:t> </a:t>
            </a:r>
            <a:r>
              <a:rPr lang="tr-TR" sz="2000" err="1"/>
              <a:t>Table</a:t>
            </a:r>
            <a:r>
              <a:rPr lang="tr-TR" sz="2000" dirty="0"/>
              <a:t> "  ismini verdiği </a:t>
            </a:r>
            <a:r>
              <a:rPr lang="tr-TR" sz="2000" err="1"/>
              <a:t>NoSql</a:t>
            </a:r>
            <a:r>
              <a:rPr lang="tr-TR" sz="2000" dirty="0"/>
              <a:t> veri tabanı sistemiyle karşılamıştır.</a:t>
            </a:r>
          </a:p>
          <a:p>
            <a:r>
              <a:rPr lang="tr-TR" sz="2000" dirty="0">
                <a:ea typeface="+mn-lt"/>
                <a:cs typeface="+mn-lt"/>
              </a:rPr>
              <a:t>İlişkisel veri tabanlarının kullandığı ACID </a:t>
            </a:r>
            <a:r>
              <a:rPr lang="tr-TR" sz="2000" err="1">
                <a:ea typeface="+mn-lt"/>
                <a:cs typeface="+mn-lt"/>
              </a:rPr>
              <a:t>işlemselliğine</a:t>
            </a:r>
            <a:r>
              <a:rPr lang="tr-TR" sz="2000" dirty="0">
                <a:ea typeface="+mn-lt"/>
                <a:cs typeface="+mn-lt"/>
              </a:rPr>
              <a:t> karşın </a:t>
            </a:r>
            <a:r>
              <a:rPr lang="tr-TR" sz="2000" err="1">
                <a:ea typeface="+mn-lt"/>
                <a:cs typeface="+mn-lt"/>
              </a:rPr>
              <a:t>NoSQL</a:t>
            </a:r>
            <a:r>
              <a:rPr lang="tr-TR" sz="2000" dirty="0">
                <a:ea typeface="+mn-lt"/>
                <a:cs typeface="+mn-lt"/>
              </a:rPr>
              <a:t> “BASE” (</a:t>
            </a:r>
            <a:r>
              <a:rPr lang="tr-TR" sz="2000" err="1">
                <a:ea typeface="+mn-lt"/>
                <a:cs typeface="+mn-lt"/>
              </a:rPr>
              <a:t>Basically</a:t>
            </a:r>
            <a:r>
              <a:rPr lang="tr-TR" sz="2000" dirty="0">
                <a:ea typeface="+mn-lt"/>
                <a:cs typeface="+mn-lt"/>
              </a:rPr>
              <a:t> </a:t>
            </a:r>
            <a:r>
              <a:rPr lang="tr-TR" sz="2000" err="1">
                <a:ea typeface="+mn-lt"/>
                <a:cs typeface="+mn-lt"/>
              </a:rPr>
              <a:t>Available</a:t>
            </a:r>
            <a:r>
              <a:rPr lang="tr-TR" sz="2000" dirty="0">
                <a:ea typeface="+mn-lt"/>
                <a:cs typeface="+mn-lt"/>
              </a:rPr>
              <a:t>- </a:t>
            </a:r>
            <a:r>
              <a:rPr lang="tr-TR" sz="2000" err="1">
                <a:ea typeface="+mn-lt"/>
                <a:cs typeface="+mn-lt"/>
              </a:rPr>
              <a:t>Soft</a:t>
            </a:r>
            <a:r>
              <a:rPr lang="tr-TR" sz="2000" dirty="0">
                <a:ea typeface="+mn-lt"/>
                <a:cs typeface="+mn-lt"/>
              </a:rPr>
              <a:t> </a:t>
            </a:r>
            <a:r>
              <a:rPr lang="tr-TR" sz="2000" err="1">
                <a:ea typeface="+mn-lt"/>
                <a:cs typeface="+mn-lt"/>
              </a:rPr>
              <a:t>stateEventually</a:t>
            </a:r>
            <a:r>
              <a:rPr lang="tr-TR" sz="2000" dirty="0">
                <a:ea typeface="+mn-lt"/>
                <a:cs typeface="+mn-lt"/>
              </a:rPr>
              <a:t> </a:t>
            </a:r>
            <a:r>
              <a:rPr lang="tr-TR" sz="2000" err="1">
                <a:ea typeface="+mn-lt"/>
                <a:cs typeface="+mn-lt"/>
              </a:rPr>
              <a:t>consistent</a:t>
            </a:r>
            <a:r>
              <a:rPr lang="tr-TR" sz="2000" dirty="0">
                <a:ea typeface="+mn-lt"/>
                <a:cs typeface="+mn-lt"/>
              </a:rPr>
              <a:t>) kısaltması ile ifade edilir.</a:t>
            </a:r>
          </a:p>
          <a:p>
            <a:r>
              <a:rPr lang="tr-TR" sz="2000" dirty="0">
                <a:ea typeface="+mn-lt"/>
                <a:cs typeface="+mn-lt"/>
              </a:rPr>
              <a:t>Kolay Ulaşılabilirlik (</a:t>
            </a:r>
            <a:r>
              <a:rPr lang="tr-TR" sz="2000" b="1" err="1">
                <a:ea typeface="+mn-lt"/>
                <a:cs typeface="+mn-lt"/>
              </a:rPr>
              <a:t>B</a:t>
            </a:r>
            <a:r>
              <a:rPr lang="tr-TR" sz="2000" err="1">
                <a:ea typeface="+mn-lt"/>
                <a:cs typeface="+mn-lt"/>
              </a:rPr>
              <a:t>asically</a:t>
            </a:r>
            <a:r>
              <a:rPr lang="tr-TR" sz="2000" dirty="0">
                <a:ea typeface="+mn-lt"/>
                <a:cs typeface="+mn-lt"/>
              </a:rPr>
              <a:t> </a:t>
            </a:r>
            <a:r>
              <a:rPr lang="tr-TR" sz="2000" b="1" err="1">
                <a:ea typeface="+mn-lt"/>
                <a:cs typeface="+mn-lt"/>
              </a:rPr>
              <a:t>A</a:t>
            </a:r>
            <a:r>
              <a:rPr lang="tr-TR" sz="2000" err="1">
                <a:ea typeface="+mn-lt"/>
                <a:cs typeface="+mn-lt"/>
              </a:rPr>
              <a:t>vailable</a:t>
            </a:r>
            <a:r>
              <a:rPr lang="tr-TR" sz="2000" dirty="0">
                <a:ea typeface="+mn-lt"/>
                <a:cs typeface="+mn-lt"/>
              </a:rPr>
              <a:t>),Esnek Durum (</a:t>
            </a:r>
            <a:r>
              <a:rPr lang="tr-TR" sz="2000" b="1" err="1">
                <a:ea typeface="+mn-lt"/>
                <a:cs typeface="+mn-lt"/>
              </a:rPr>
              <a:t>S</a:t>
            </a:r>
            <a:r>
              <a:rPr lang="tr-TR" sz="2000" err="1">
                <a:ea typeface="+mn-lt"/>
                <a:cs typeface="+mn-lt"/>
              </a:rPr>
              <a:t>oft</a:t>
            </a:r>
            <a:r>
              <a:rPr lang="tr-TR" sz="2000" dirty="0">
                <a:ea typeface="+mn-lt"/>
                <a:cs typeface="+mn-lt"/>
              </a:rPr>
              <a:t> </a:t>
            </a:r>
            <a:r>
              <a:rPr lang="tr-TR" sz="2000" err="1">
                <a:ea typeface="+mn-lt"/>
                <a:cs typeface="+mn-lt"/>
              </a:rPr>
              <a:t>state</a:t>
            </a:r>
            <a:r>
              <a:rPr lang="tr-TR" sz="2000" dirty="0">
                <a:ea typeface="+mn-lt"/>
                <a:cs typeface="+mn-lt"/>
              </a:rPr>
              <a:t>),Eninde sonunda Tutarlı (</a:t>
            </a:r>
            <a:r>
              <a:rPr lang="tr-TR" sz="2000" b="1" err="1">
                <a:ea typeface="+mn-lt"/>
                <a:cs typeface="+mn-lt"/>
              </a:rPr>
              <a:t>E</a:t>
            </a:r>
            <a:r>
              <a:rPr lang="tr-TR" sz="2000" err="1">
                <a:ea typeface="+mn-lt"/>
                <a:cs typeface="+mn-lt"/>
              </a:rPr>
              <a:t>ventually</a:t>
            </a:r>
            <a:r>
              <a:rPr lang="tr-TR" sz="2000" dirty="0">
                <a:ea typeface="+mn-lt"/>
                <a:cs typeface="+mn-lt"/>
              </a:rPr>
              <a:t> </a:t>
            </a:r>
            <a:r>
              <a:rPr lang="tr-TR" sz="2000" err="1">
                <a:ea typeface="+mn-lt"/>
                <a:cs typeface="+mn-lt"/>
              </a:rPr>
              <a:t>consistent</a:t>
            </a:r>
            <a:r>
              <a:rPr lang="tr-TR" sz="2000" dirty="0">
                <a:ea typeface="+mn-lt"/>
                <a:cs typeface="+mn-lt"/>
              </a:rPr>
              <a:t>).</a:t>
            </a:r>
            <a:endParaRPr lang="tr-TR" sz="2000" dirty="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4591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9661232-038E-8039-FA97-D92FF557F73B}"/>
              </a:ext>
            </a:extLst>
          </p:cNvPr>
          <p:cNvSpPr>
            <a:spLocks noGrp="1"/>
          </p:cNvSpPr>
          <p:nvPr>
            <p:ph type="title"/>
          </p:nvPr>
        </p:nvSpPr>
        <p:spPr>
          <a:xfrm>
            <a:off x="838200" y="365125"/>
            <a:ext cx="5558489" cy="1325563"/>
          </a:xfrm>
        </p:spPr>
        <p:txBody>
          <a:bodyPr>
            <a:normAutofit/>
          </a:bodyPr>
          <a:lstStyle/>
          <a:p>
            <a:r>
              <a:rPr lang="tr-TR" b="1" dirty="0"/>
              <a:t>BASE PRINCIPLES(</a:t>
            </a:r>
            <a:r>
              <a:rPr lang="tr-TR" b="1" err="1"/>
              <a:t>NoSql</a:t>
            </a:r>
            <a:r>
              <a:rPr lang="tr-TR" b="1" dirty="0"/>
              <a:t>)</a:t>
            </a:r>
            <a:endParaRPr lang="tr-T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9F082451-5A11-B352-0E92-4820C7D5ACDF}"/>
              </a:ext>
            </a:extLst>
          </p:cNvPr>
          <p:cNvSpPr>
            <a:spLocks noGrp="1"/>
          </p:cNvSpPr>
          <p:nvPr>
            <p:ph idx="1"/>
          </p:nvPr>
        </p:nvSpPr>
        <p:spPr>
          <a:xfrm>
            <a:off x="838200" y="1825625"/>
            <a:ext cx="5558489" cy="4351338"/>
          </a:xfrm>
        </p:spPr>
        <p:txBody>
          <a:bodyPr vert="horz" lIns="91440" tIns="45720" rIns="91440" bIns="45720" rtlCol="0">
            <a:normAutofit/>
          </a:bodyPr>
          <a:lstStyle/>
          <a:p>
            <a:r>
              <a:rPr lang="tr-TR" sz="2000" b="1"/>
              <a:t>1-Basic </a:t>
            </a:r>
            <a:r>
              <a:rPr lang="tr-TR" sz="2000" b="1" err="1"/>
              <a:t>Available</a:t>
            </a:r>
            <a:r>
              <a:rPr lang="tr-TR" sz="2000" b="1"/>
              <a:t>(Kolay Ulaşılabilirlik):</a:t>
            </a:r>
            <a:r>
              <a:rPr lang="tr-TR" sz="2000"/>
              <a:t>Veri ulaşım sorunu ortadan kaldırılması için kopyalar kullanılır ve paylaşılmış veya parçala </a:t>
            </a:r>
            <a:r>
              <a:rPr lang="tr-TR" sz="2000" err="1"/>
              <a:t>nmış</a:t>
            </a:r>
            <a:r>
              <a:rPr lang="tr-TR" sz="2000"/>
              <a:t> veri birçok sunucudan alınır.</a:t>
            </a:r>
          </a:p>
          <a:p>
            <a:r>
              <a:rPr lang="tr-TR" sz="2000" b="1"/>
              <a:t>2-Soft </a:t>
            </a:r>
            <a:r>
              <a:rPr lang="tr-TR" sz="2000" b="1" err="1"/>
              <a:t>State</a:t>
            </a:r>
            <a:r>
              <a:rPr lang="tr-TR" sz="2000" b="1"/>
              <a:t>(Esnek Durum):</a:t>
            </a:r>
            <a:r>
              <a:rPr lang="tr-TR" sz="2000"/>
              <a:t> Sql 'deki ACID </a:t>
            </a:r>
            <a:r>
              <a:rPr lang="tr-TR" sz="2000" err="1"/>
              <a:t>prensiblerinde</a:t>
            </a:r>
            <a:r>
              <a:rPr lang="tr-TR" sz="2000"/>
              <a:t> veri tutarlılığı olmazsa olmaz görülür. </a:t>
            </a:r>
            <a:r>
              <a:rPr lang="tr-TR" sz="2000" err="1"/>
              <a:t>NoSql</a:t>
            </a:r>
            <a:r>
              <a:rPr lang="tr-TR" sz="2000"/>
              <a:t> 'de ise sistemler tutarsız ve süreksiz verilere izin verir.</a:t>
            </a:r>
          </a:p>
          <a:p>
            <a:r>
              <a:rPr lang="tr-TR" sz="2000" b="1"/>
              <a:t>3-Eventually </a:t>
            </a:r>
            <a:r>
              <a:rPr lang="tr-TR" sz="2000" b="1" err="1"/>
              <a:t>Consistent</a:t>
            </a:r>
            <a:r>
              <a:rPr lang="tr-TR" sz="2000" b="1"/>
              <a:t>(Eninde Sonunda Tutarlılık):</a:t>
            </a:r>
            <a:r>
              <a:rPr lang="tr-TR" sz="2000"/>
              <a:t>ACID </a:t>
            </a:r>
            <a:r>
              <a:rPr lang="tr-TR" sz="2000" err="1"/>
              <a:t>prensiblerine</a:t>
            </a:r>
            <a:r>
              <a:rPr lang="tr-TR" sz="2000"/>
              <a:t> göre tutarlılık anında olmalıdır. </a:t>
            </a:r>
            <a:r>
              <a:rPr lang="tr-TR" sz="2000" err="1"/>
              <a:t>NoSql</a:t>
            </a:r>
            <a:r>
              <a:rPr lang="tr-TR" sz="2000"/>
              <a:t> 'de ise tutarlılık eninde sonunda gerçekleşecek gelecek hedefi olarak görünür.</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121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C3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2E3B469-6F19-0611-3D88-8E7D8248A49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Lider </a:t>
            </a:r>
            <a:r>
              <a:rPr lang="en-US" sz="2400" kern="1200" dirty="0" err="1">
                <a:solidFill>
                  <a:srgbClr val="FFFFFF"/>
                </a:solidFill>
                <a:latin typeface="+mj-lt"/>
                <a:ea typeface="+mj-ea"/>
                <a:cs typeface="+mj-cs"/>
              </a:rPr>
              <a:t>NoSql</a:t>
            </a:r>
            <a:r>
              <a:rPr lang="en-US" sz="2400" kern="1200" dirty="0">
                <a:solidFill>
                  <a:srgbClr val="FFFFFF"/>
                </a:solidFill>
                <a:latin typeface="+mj-lt"/>
                <a:ea typeface="+mj-ea"/>
                <a:cs typeface="+mj-cs"/>
              </a:rPr>
              <a:t> </a:t>
            </a:r>
            <a:r>
              <a:rPr lang="en-US" sz="2400" kern="1200" dirty="0" err="1">
                <a:solidFill>
                  <a:srgbClr val="FFFFFF"/>
                </a:solidFill>
                <a:latin typeface="+mj-lt"/>
                <a:ea typeface="+mj-ea"/>
                <a:cs typeface="+mj-cs"/>
              </a:rPr>
              <a:t>Ürünleri</a:t>
            </a:r>
            <a:r>
              <a:rPr lang="en-US" sz="2400" kern="1200" dirty="0">
                <a:solidFill>
                  <a:srgbClr val="FFFFFF"/>
                </a:solidFill>
                <a:latin typeface="+mj-lt"/>
                <a:ea typeface="+mj-ea"/>
                <a:cs typeface="+mj-cs"/>
              </a:rPr>
              <a:t> </a:t>
            </a:r>
            <a:r>
              <a:rPr lang="en-US" sz="2400" dirty="0" err="1">
                <a:solidFill>
                  <a:srgbClr val="FFFFFF"/>
                </a:solidFill>
              </a:rPr>
              <a:t>Karşılaştırması</a:t>
            </a:r>
            <a:endParaRPr lang="en-US" sz="2400" kern="1200" dirty="0" err="1">
              <a:solidFill>
                <a:srgbClr val="FFFFFF"/>
              </a:solidFill>
              <a:latin typeface="+mj-lt"/>
            </a:endParaRPr>
          </a:p>
        </p:txBody>
      </p:sp>
      <p:pic>
        <p:nvPicPr>
          <p:cNvPr id="4" name="İçerik Yer Tutucusu 3" descr="metin, sayı, numara, yazı tipi, ekran görüntüsü içeren bir resim&#10;&#10;Açıklama otomatik olarak oluşturuldu">
            <a:extLst>
              <a:ext uri="{FF2B5EF4-FFF2-40B4-BE49-F238E27FC236}">
                <a16:creationId xmlns:a16="http://schemas.microsoft.com/office/drawing/2014/main" id="{B377E339-FCE1-5471-7D71-4D0F4FDDD405}"/>
              </a:ext>
            </a:extLst>
          </p:cNvPr>
          <p:cNvPicPr>
            <a:picLocks noGrp="1" noChangeAspect="1"/>
          </p:cNvPicPr>
          <p:nvPr>
            <p:ph idx="1"/>
          </p:nvPr>
        </p:nvPicPr>
        <p:blipFill>
          <a:blip r:embed="rId2"/>
          <a:stretch>
            <a:fillRect/>
          </a:stretch>
        </p:blipFill>
        <p:spPr>
          <a:xfrm rot="5400000">
            <a:off x="5167206" y="-132974"/>
            <a:ext cx="4930987" cy="7120559"/>
          </a:xfrm>
          <a:prstGeom prst="rect">
            <a:avLst/>
          </a:prstGeom>
        </p:spPr>
      </p:pic>
    </p:spTree>
    <p:extLst>
      <p:ext uri="{BB962C8B-B14F-4D97-AF65-F5344CB8AC3E}">
        <p14:creationId xmlns:p14="http://schemas.microsoft.com/office/powerpoint/2010/main" val="1565355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42A4CACC-810E-CDCB-60DD-15AF3A4D8003}"/>
              </a:ext>
            </a:extLst>
          </p:cNvPr>
          <p:cNvSpPr>
            <a:spLocks noGrp="1"/>
          </p:cNvSpPr>
          <p:nvPr>
            <p:ph type="title"/>
          </p:nvPr>
        </p:nvSpPr>
        <p:spPr>
          <a:xfrm>
            <a:off x="838200" y="365125"/>
            <a:ext cx="10515600" cy="1325563"/>
          </a:xfrm>
        </p:spPr>
        <p:txBody>
          <a:bodyPr>
            <a:normAutofit/>
          </a:bodyPr>
          <a:lstStyle/>
          <a:p>
            <a:r>
              <a:rPr lang="tr-TR" dirty="0">
                <a:ea typeface="+mj-lt"/>
                <a:cs typeface="+mj-lt"/>
              </a:rPr>
              <a:t>VERİ TABANI MİMARİLERİNİN PERFORMANS KARŞILAŞTIRMASI</a:t>
            </a:r>
            <a:endParaRPr lang="tr-T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33A35A58-192A-F12F-B43C-F026018F788C}"/>
              </a:ext>
            </a:extLst>
          </p:cNvPr>
          <p:cNvSpPr>
            <a:spLocks noGrp="1"/>
          </p:cNvSpPr>
          <p:nvPr>
            <p:ph idx="1"/>
          </p:nvPr>
        </p:nvSpPr>
        <p:spPr>
          <a:xfrm>
            <a:off x="838200" y="1825625"/>
            <a:ext cx="10515600" cy="4351338"/>
          </a:xfrm>
        </p:spPr>
        <p:txBody>
          <a:bodyPr vert="horz" lIns="91440" tIns="45720" rIns="91440" bIns="45720" rtlCol="0">
            <a:normAutofit/>
          </a:bodyPr>
          <a:lstStyle/>
          <a:p>
            <a:r>
              <a:rPr lang="tr-TR" dirty="0"/>
              <a:t>Birçok veri tabanı mimari çeşidi </a:t>
            </a:r>
            <a:r>
              <a:rPr lang="tr-TR" dirty="0" err="1"/>
              <a:t>bulunmaktadır.Bu</a:t>
            </a:r>
            <a:r>
              <a:rPr lang="tr-TR" dirty="0"/>
              <a:t> çalışmada sık kullanılan ilişkisel veri tabanı </a:t>
            </a:r>
            <a:r>
              <a:rPr lang="tr-TR" dirty="0" err="1"/>
              <a:t>MySql</a:t>
            </a:r>
            <a:r>
              <a:rPr lang="tr-TR" dirty="0"/>
              <a:t> ve ilişkisel olmayan veri tabanı </a:t>
            </a:r>
            <a:r>
              <a:rPr lang="tr-TR" dirty="0" err="1"/>
              <a:t>MongoDB</a:t>
            </a:r>
            <a:r>
              <a:rPr lang="tr-TR" dirty="0"/>
              <a:t> ele alınacaktır.</a:t>
            </a:r>
          </a:p>
          <a:p>
            <a:r>
              <a:rPr lang="tr-TR" dirty="0" err="1"/>
              <a:t>MySql</a:t>
            </a:r>
            <a:r>
              <a:rPr lang="tr-TR" dirty="0"/>
              <a:t> ve </a:t>
            </a:r>
            <a:r>
              <a:rPr lang="tr-TR" dirty="0" err="1"/>
              <a:t>MongoDB'nin</a:t>
            </a:r>
            <a:r>
              <a:rPr lang="tr-TR" dirty="0"/>
              <a:t> performans ve yatay ölçeklenebilirliği incelemesi çeşitli özelliklerle </a:t>
            </a:r>
            <a:r>
              <a:rPr lang="tr-TR" dirty="0" err="1"/>
              <a:t>incelenir.Bunlar</a:t>
            </a:r>
            <a:r>
              <a:rPr lang="tr-TR" dirty="0"/>
              <a:t>;</a:t>
            </a:r>
          </a:p>
          <a:p>
            <a:r>
              <a:rPr lang="tr-TR" dirty="0">
                <a:ea typeface="+mn-lt"/>
                <a:cs typeface="+mn-lt"/>
              </a:rPr>
              <a:t>Veri tabanı sunucu sistemleri özellikleri belirlenmesi, Veri tabanı şemaları oluşturulması, Sorguların belirlenmesi, Veri tabanı ayarlarının yapılması,  Ölçümler ve ölçüm metrikleri </a:t>
            </a:r>
            <a:r>
              <a:rPr lang="tr-TR" dirty="0" err="1">
                <a:ea typeface="+mn-lt"/>
                <a:cs typeface="+mn-lt"/>
              </a:rPr>
              <a:t>bilgileri,Performans</a:t>
            </a:r>
            <a:r>
              <a:rPr lang="tr-TR" dirty="0">
                <a:ea typeface="+mn-lt"/>
                <a:cs typeface="+mn-lt"/>
              </a:rPr>
              <a:t> analizi ve sonuçlarıdır.</a:t>
            </a:r>
            <a:endParaRPr lang="tr-TR" dirty="0"/>
          </a:p>
        </p:txBody>
      </p:sp>
    </p:spTree>
    <p:extLst>
      <p:ext uri="{BB962C8B-B14F-4D97-AF65-F5344CB8AC3E}">
        <p14:creationId xmlns:p14="http://schemas.microsoft.com/office/powerpoint/2010/main" val="223873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0E9E0BD-E292-404D-7EB8-6D78C479E0AC}"/>
              </a:ext>
            </a:extLst>
          </p:cNvPr>
          <p:cNvSpPr>
            <a:spLocks noGrp="1"/>
          </p:cNvSpPr>
          <p:nvPr>
            <p:ph type="title"/>
          </p:nvPr>
        </p:nvSpPr>
        <p:spPr>
          <a:xfrm>
            <a:off x="686834" y="1153572"/>
            <a:ext cx="3200400" cy="4461163"/>
          </a:xfrm>
        </p:spPr>
        <p:txBody>
          <a:bodyPr>
            <a:normAutofit/>
          </a:bodyPr>
          <a:lstStyle/>
          <a:p>
            <a:r>
              <a:rPr lang="tr-TR">
                <a:solidFill>
                  <a:srgbClr val="FFFFFF"/>
                </a:solidFill>
              </a:rPr>
              <a:t>Veri Tabanı Şeması</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E1E394DB-F422-7DE4-B0D8-D79B0D65A5E5}"/>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tr-TR" dirty="0"/>
              <a:t>Projede 2 adet veri tabanı şeması </a:t>
            </a:r>
            <a:r>
              <a:rPr lang="tr-TR" dirty="0" err="1"/>
              <a:t>bulunur.Biri</a:t>
            </a:r>
            <a:r>
              <a:rPr lang="tr-TR" dirty="0"/>
              <a:t> </a:t>
            </a:r>
            <a:r>
              <a:rPr lang="tr-TR" dirty="0" err="1"/>
              <a:t>MySql</a:t>
            </a:r>
            <a:r>
              <a:rPr lang="tr-TR" dirty="0"/>
              <a:t>, diğeri ise </a:t>
            </a:r>
            <a:r>
              <a:rPr lang="tr-TR" dirty="0" err="1"/>
              <a:t>MongoDB</a:t>
            </a:r>
            <a:r>
              <a:rPr lang="tr-TR" dirty="0"/>
              <a:t>  olmaktadır.</a:t>
            </a:r>
          </a:p>
          <a:p>
            <a:r>
              <a:rPr lang="tr-TR" dirty="0"/>
              <a:t>Şemalar kullanıcılar kendi zevk ve tercihlerine göre </a:t>
            </a:r>
            <a:r>
              <a:rPr lang="tr-TR" err="1"/>
              <a:t>müzük</a:t>
            </a:r>
            <a:r>
              <a:rPr lang="tr-TR" dirty="0"/>
              <a:t> önerileri yapan bir sistem amacıyla tasarlanmıştır.</a:t>
            </a:r>
          </a:p>
          <a:p>
            <a:r>
              <a:rPr lang="tr-TR" dirty="0" err="1"/>
              <a:t>MySql</a:t>
            </a:r>
            <a:r>
              <a:rPr lang="tr-TR" dirty="0"/>
              <a:t> şeması ilişkisel veri tabanı sistemlerine girerken  </a:t>
            </a:r>
            <a:r>
              <a:rPr lang="tr-TR" dirty="0" err="1"/>
              <a:t>MongoDB</a:t>
            </a:r>
            <a:r>
              <a:rPr lang="tr-TR" dirty="0"/>
              <a:t> ise ilişkisel olmayan veri tabanı sistemlerine örnek olarak girmektedir.</a:t>
            </a:r>
          </a:p>
        </p:txBody>
      </p:sp>
    </p:spTree>
    <p:extLst>
      <p:ext uri="{BB962C8B-B14F-4D97-AF65-F5344CB8AC3E}">
        <p14:creationId xmlns:p14="http://schemas.microsoft.com/office/powerpoint/2010/main" val="2865658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AD6FAFA-09C3-0288-6A65-6EDA25B0A76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MySql Veri</a:t>
            </a:r>
            <a:r>
              <a:rPr lang="en-US" sz="3600" kern="1200" dirty="0">
                <a:solidFill>
                  <a:srgbClr val="FFFFFF"/>
                </a:solidFill>
                <a:latin typeface="+mj-lt"/>
                <a:ea typeface="+mj-ea"/>
                <a:cs typeface="+mj-cs"/>
              </a:rPr>
              <a:t> </a:t>
            </a:r>
            <a:r>
              <a:rPr lang="en-US" sz="3600" kern="1200">
                <a:solidFill>
                  <a:srgbClr val="FFFFFF"/>
                </a:solidFill>
                <a:latin typeface="+mj-lt"/>
                <a:ea typeface="+mj-ea"/>
                <a:cs typeface="+mj-cs"/>
              </a:rPr>
              <a:t>Tabanı</a:t>
            </a:r>
            <a:r>
              <a:rPr lang="en-US" sz="3600" kern="1200" dirty="0">
                <a:solidFill>
                  <a:srgbClr val="FFFFFF"/>
                </a:solidFill>
                <a:latin typeface="+mj-lt"/>
                <a:ea typeface="+mj-ea"/>
                <a:cs typeface="+mj-cs"/>
              </a:rPr>
              <a:t> </a:t>
            </a:r>
            <a:r>
              <a:rPr lang="en-US" sz="3600" kern="1200">
                <a:solidFill>
                  <a:srgbClr val="FFFFFF"/>
                </a:solidFill>
                <a:latin typeface="+mj-lt"/>
                <a:ea typeface="+mj-ea"/>
                <a:cs typeface="+mj-cs"/>
              </a:rPr>
              <a:t>Şeması</a:t>
            </a:r>
          </a:p>
        </p:txBody>
      </p:sp>
      <p:pic>
        <p:nvPicPr>
          <p:cNvPr id="4" name="İçerik Yer Tutucusu 3" descr="metin, diyagram, ekran görüntüsü, plan içeren bir resim&#10;&#10;Açıklama otomatik olarak oluşturuldu">
            <a:extLst>
              <a:ext uri="{FF2B5EF4-FFF2-40B4-BE49-F238E27FC236}">
                <a16:creationId xmlns:a16="http://schemas.microsoft.com/office/drawing/2014/main" id="{B648DF06-3468-794D-9BC9-D2A5B6CFA98E}"/>
              </a:ext>
            </a:extLst>
          </p:cNvPr>
          <p:cNvPicPr>
            <a:picLocks noGrp="1" noChangeAspect="1"/>
          </p:cNvPicPr>
          <p:nvPr>
            <p:ph idx="1"/>
          </p:nvPr>
        </p:nvPicPr>
        <p:blipFill>
          <a:blip r:embed="rId2"/>
          <a:stretch>
            <a:fillRect/>
          </a:stretch>
        </p:blipFill>
        <p:spPr>
          <a:xfrm>
            <a:off x="4777316" y="910501"/>
            <a:ext cx="6780700" cy="5034669"/>
          </a:xfrm>
          <a:prstGeom prst="rect">
            <a:avLst/>
          </a:prstGeom>
        </p:spPr>
      </p:pic>
    </p:spTree>
    <p:extLst>
      <p:ext uri="{BB962C8B-B14F-4D97-AF65-F5344CB8AC3E}">
        <p14:creationId xmlns:p14="http://schemas.microsoft.com/office/powerpoint/2010/main" val="97945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D3820463-3529-4BF8-E3B8-3F236708257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MongoDB Veri Tabanı Şeması</a:t>
            </a:r>
          </a:p>
        </p:txBody>
      </p:sp>
      <p:pic>
        <p:nvPicPr>
          <p:cNvPr id="4" name="İçerik Yer Tutucusu 3" descr="metin, ekran görüntüsü, diyagram, yazı tipi içeren bir resim&#10;&#10;Açıklama otomatik olarak oluşturuldu">
            <a:extLst>
              <a:ext uri="{FF2B5EF4-FFF2-40B4-BE49-F238E27FC236}">
                <a16:creationId xmlns:a16="http://schemas.microsoft.com/office/drawing/2014/main" id="{E6C7A3A0-6A05-1546-A206-41286856FB57}"/>
              </a:ext>
            </a:extLst>
          </p:cNvPr>
          <p:cNvPicPr>
            <a:picLocks noGrp="1" noChangeAspect="1"/>
          </p:cNvPicPr>
          <p:nvPr>
            <p:ph idx="1"/>
          </p:nvPr>
        </p:nvPicPr>
        <p:blipFill>
          <a:blip r:embed="rId2"/>
          <a:stretch>
            <a:fillRect/>
          </a:stretch>
        </p:blipFill>
        <p:spPr>
          <a:xfrm>
            <a:off x="4749629" y="467208"/>
            <a:ext cx="6731345" cy="5923584"/>
          </a:xfrm>
          <a:prstGeom prst="rect">
            <a:avLst/>
          </a:prstGeom>
        </p:spPr>
      </p:pic>
    </p:spTree>
    <p:extLst>
      <p:ext uri="{BB962C8B-B14F-4D97-AF65-F5344CB8AC3E}">
        <p14:creationId xmlns:p14="http://schemas.microsoft.com/office/powerpoint/2010/main" val="1193619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1">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3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Başlık 1">
            <a:extLst>
              <a:ext uri="{FF2B5EF4-FFF2-40B4-BE49-F238E27FC236}">
                <a16:creationId xmlns:a16="http://schemas.microsoft.com/office/drawing/2014/main" id="{52A36052-FD8C-18EE-C91F-F3E4C7E26FBF}"/>
              </a:ext>
            </a:extLst>
          </p:cNvPr>
          <p:cNvSpPr>
            <a:spLocks noGrp="1"/>
          </p:cNvSpPr>
          <p:nvPr>
            <p:ph type="title"/>
          </p:nvPr>
        </p:nvSpPr>
        <p:spPr>
          <a:xfrm>
            <a:off x="1246824" y="643467"/>
            <a:ext cx="4772975" cy="1800526"/>
          </a:xfrm>
        </p:spPr>
        <p:txBody>
          <a:bodyPr>
            <a:normAutofit/>
          </a:bodyPr>
          <a:lstStyle/>
          <a:p>
            <a:r>
              <a:rPr lang="tr-TR" dirty="0"/>
              <a:t>Veri Tabanı Sorguları </a:t>
            </a:r>
          </a:p>
        </p:txBody>
      </p:sp>
      <p:sp>
        <p:nvSpPr>
          <p:cNvPr id="3" name="İçerik Yer Tutucusu 2">
            <a:extLst>
              <a:ext uri="{FF2B5EF4-FFF2-40B4-BE49-F238E27FC236}">
                <a16:creationId xmlns:a16="http://schemas.microsoft.com/office/drawing/2014/main" id="{5AFF48B9-151D-4F4B-A353-F6206B6700ED}"/>
              </a:ext>
            </a:extLst>
          </p:cNvPr>
          <p:cNvSpPr>
            <a:spLocks noGrp="1"/>
          </p:cNvSpPr>
          <p:nvPr>
            <p:ph idx="1"/>
          </p:nvPr>
        </p:nvSpPr>
        <p:spPr>
          <a:xfrm>
            <a:off x="1246824" y="2623381"/>
            <a:ext cx="4772974" cy="3553581"/>
          </a:xfrm>
        </p:spPr>
        <p:txBody>
          <a:bodyPr vert="horz" lIns="91440" tIns="45720" rIns="91440" bIns="45720" rtlCol="0">
            <a:normAutofit/>
          </a:bodyPr>
          <a:lstStyle/>
          <a:p>
            <a:r>
              <a:rPr lang="tr-TR" sz="2000"/>
              <a:t>3 farklı veri tabanı sorgusu kullanılmıştır.</a:t>
            </a:r>
          </a:p>
          <a:p>
            <a:r>
              <a:rPr lang="tr-TR" sz="2000"/>
              <a:t>Birinci sorgu sadece "SELECT " deyimi içerir.</a:t>
            </a:r>
          </a:p>
          <a:p>
            <a:r>
              <a:rPr lang="tr-TR" sz="2000"/>
              <a:t>İkinci sorgu daha karışık "INNER JOIN" deyimi içerir</a:t>
            </a:r>
          </a:p>
          <a:p>
            <a:r>
              <a:rPr lang="tr-TR" sz="2000"/>
              <a:t>.Üçüncü sorgu ise "SELECT" ile birlikte </a:t>
            </a:r>
            <a:r>
              <a:rPr lang="tr-TR" sz="2000">
                <a:ea typeface="+mn-lt"/>
                <a:cs typeface="+mn-lt"/>
              </a:rPr>
              <a:t>iç içe “JOIN”, “INNER JOIN” ve “WHERE” deyimi içerir.</a:t>
            </a:r>
            <a:endParaRPr lang="tr-TR" sz="2000"/>
          </a:p>
        </p:txBody>
      </p:sp>
      <p:pic>
        <p:nvPicPr>
          <p:cNvPr id="4" name="Resim 3" descr="metin, ekran görüntüsü, yazı tipi, sayı, numara içeren bir resim&#10;&#10;Açıklama otomatik olarak oluşturuldu">
            <a:extLst>
              <a:ext uri="{FF2B5EF4-FFF2-40B4-BE49-F238E27FC236}">
                <a16:creationId xmlns:a16="http://schemas.microsoft.com/office/drawing/2014/main" id="{262CC5C7-DFCE-DAE9-3C35-FB967245E637}"/>
              </a:ext>
            </a:extLst>
          </p:cNvPr>
          <p:cNvPicPr>
            <a:picLocks noChangeAspect="1"/>
          </p:cNvPicPr>
          <p:nvPr/>
        </p:nvPicPr>
        <p:blipFill>
          <a:blip r:embed="rId2"/>
          <a:stretch>
            <a:fillRect/>
          </a:stretch>
        </p:blipFill>
        <p:spPr>
          <a:xfrm>
            <a:off x="7700211" y="1117444"/>
            <a:ext cx="3848322" cy="1597053"/>
          </a:xfrm>
          <a:prstGeom prst="rect">
            <a:avLst/>
          </a:prstGeom>
        </p:spPr>
      </p:pic>
      <p:pic>
        <p:nvPicPr>
          <p:cNvPr id="5" name="Resim 4" descr="metin, ekran görüntüsü, yazı tipi içeren bir resim&#10;&#10;Açıklama otomatik olarak oluşturuldu">
            <a:extLst>
              <a:ext uri="{FF2B5EF4-FFF2-40B4-BE49-F238E27FC236}">
                <a16:creationId xmlns:a16="http://schemas.microsoft.com/office/drawing/2014/main" id="{F570D9A5-37D4-388F-D680-82CD77C00560}"/>
              </a:ext>
            </a:extLst>
          </p:cNvPr>
          <p:cNvPicPr>
            <a:picLocks noChangeAspect="1"/>
          </p:cNvPicPr>
          <p:nvPr/>
        </p:nvPicPr>
        <p:blipFill>
          <a:blip r:embed="rId3"/>
          <a:stretch>
            <a:fillRect/>
          </a:stretch>
        </p:blipFill>
        <p:spPr>
          <a:xfrm>
            <a:off x="7700211" y="4147018"/>
            <a:ext cx="3848322" cy="1606674"/>
          </a:xfrm>
          <a:prstGeom prst="rect">
            <a:avLst/>
          </a:prstGeom>
        </p:spPr>
      </p:pic>
    </p:spTree>
    <p:extLst>
      <p:ext uri="{BB962C8B-B14F-4D97-AF65-F5344CB8AC3E}">
        <p14:creationId xmlns:p14="http://schemas.microsoft.com/office/powerpoint/2010/main" val="3719030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AE0BF7-4FEB-91E3-4664-2C71A8E265F6}"/>
              </a:ext>
            </a:extLst>
          </p:cNvPr>
          <p:cNvSpPr>
            <a:spLocks noGrp="1"/>
          </p:cNvSpPr>
          <p:nvPr>
            <p:ph type="title"/>
          </p:nvPr>
        </p:nvSpPr>
        <p:spPr/>
        <p:txBody>
          <a:bodyPr/>
          <a:lstStyle/>
          <a:p>
            <a:pPr algn="ctr"/>
            <a:r>
              <a:rPr lang="tr-TR"/>
              <a:t>Ölçüm</a:t>
            </a:r>
          </a:p>
        </p:txBody>
      </p:sp>
      <p:graphicFrame>
        <p:nvGraphicFramePr>
          <p:cNvPr id="5" name="İçerik Yer Tutucusu 2">
            <a:extLst>
              <a:ext uri="{FF2B5EF4-FFF2-40B4-BE49-F238E27FC236}">
                <a16:creationId xmlns:a16="http://schemas.microsoft.com/office/drawing/2014/main" id="{2154E400-288A-5CFE-F4D4-95616AFF94B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6505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12BA7CF-6718-D76A-A58A-2227E999F011}"/>
              </a:ext>
            </a:extLst>
          </p:cNvPr>
          <p:cNvSpPr>
            <a:spLocks noGrp="1"/>
          </p:cNvSpPr>
          <p:nvPr>
            <p:ph type="title"/>
          </p:nvPr>
        </p:nvSpPr>
        <p:spPr>
          <a:xfrm>
            <a:off x="1156851" y="637762"/>
            <a:ext cx="9888496" cy="900131"/>
          </a:xfrm>
        </p:spPr>
        <p:txBody>
          <a:bodyPr anchor="t">
            <a:normAutofit/>
          </a:bodyPr>
          <a:lstStyle/>
          <a:p>
            <a:r>
              <a:rPr lang="tr-TR" sz="4000">
                <a:solidFill>
                  <a:schemeClr val="bg1"/>
                </a:solidFill>
              </a:rPr>
              <a:t>Neden Veri ?</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575BE0D8-8B8B-7EBB-DF9F-B17FC5E4E37A}"/>
              </a:ext>
            </a:extLst>
          </p:cNvPr>
          <p:cNvSpPr>
            <a:spLocks noGrp="1"/>
          </p:cNvSpPr>
          <p:nvPr>
            <p:ph idx="1"/>
          </p:nvPr>
        </p:nvSpPr>
        <p:spPr>
          <a:xfrm>
            <a:off x="1155548" y="2217343"/>
            <a:ext cx="9880893" cy="3959619"/>
          </a:xfrm>
        </p:spPr>
        <p:txBody>
          <a:bodyPr vert="horz" lIns="91440" tIns="45720" rIns="91440" bIns="45720" rtlCol="0" anchor="t">
            <a:normAutofit/>
          </a:bodyPr>
          <a:lstStyle/>
          <a:p>
            <a:r>
              <a:rPr lang="tr-TR" sz="2400" dirty="0"/>
              <a:t>Günümüz teknoloji dünyasında hızlı gelişmeye paralel olarak çok miktarda  işlenmemiş veri ortaya çıkmaktadır.</a:t>
            </a:r>
            <a:endParaRPr lang="tr-TR" dirty="0"/>
          </a:p>
          <a:p>
            <a:pPr marL="0" indent="0"/>
            <a:r>
              <a:rPr lang="tr-TR" sz="2400" dirty="0"/>
              <a:t> </a:t>
            </a:r>
            <a:r>
              <a:rPr lang="tr-TR" sz="2400" dirty="0">
                <a:ea typeface="+mn-lt"/>
                <a:cs typeface="+mn-lt"/>
              </a:rPr>
              <a:t>Belli başlı bir amaca ulaşmak için bu  veri veya ham bilginin işlenerek ilgililere yarar sağlayacak biçime dönüştürülmesi gerekir.</a:t>
            </a:r>
            <a:endParaRPr lang="tr-TR" sz="2400"/>
          </a:p>
          <a:p>
            <a:pPr marL="0" indent="0"/>
            <a:r>
              <a:rPr lang="tr-TR" sz="2400" dirty="0">
                <a:ea typeface="+mn-lt"/>
                <a:cs typeface="+mn-lt"/>
              </a:rPr>
              <a:t>Günümüzde yaşanan bu değişim ve gelişim, verilerin modellenerek saklanmasını ve dolayısıyla veri tabanı kullanımını zorunlu kılmaktadır.</a:t>
            </a:r>
          </a:p>
          <a:p>
            <a:pPr marL="0" indent="0"/>
            <a:r>
              <a:rPr lang="tr-TR" sz="2400" dirty="0">
                <a:ea typeface="+mn-lt"/>
                <a:cs typeface="+mn-lt"/>
              </a:rPr>
              <a:t>Verinin büyüklüğü, miktarı ve karmaşıklığı gibi etkenlere bağlı olarak farklı veri modelleme, veri depolama ve sorgulama yöntemleri geliştirilmiştir.</a:t>
            </a:r>
            <a:endParaRPr lang="tr-TR" sz="2400"/>
          </a:p>
          <a:p>
            <a:pPr marL="0" indent="0"/>
            <a:endParaRPr lang="tr-TR" sz="2400"/>
          </a:p>
          <a:p>
            <a:pPr marL="0" indent="0"/>
            <a:endParaRPr lang="tr-TR" sz="2400"/>
          </a:p>
          <a:p>
            <a:endParaRPr lang="tr-TR" sz="2400"/>
          </a:p>
        </p:txBody>
      </p:sp>
    </p:spTree>
    <p:extLst>
      <p:ext uri="{BB962C8B-B14F-4D97-AF65-F5344CB8AC3E}">
        <p14:creationId xmlns:p14="http://schemas.microsoft.com/office/powerpoint/2010/main" val="3512372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15"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1">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3"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15">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7"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Resim 3" descr="metin, yazı tipi, ekran görüntüsü, çizgi içeren bir resim&#10;&#10;Açıklama otomatik olarak oluşturuldu">
            <a:extLst>
              <a:ext uri="{FF2B5EF4-FFF2-40B4-BE49-F238E27FC236}">
                <a16:creationId xmlns:a16="http://schemas.microsoft.com/office/drawing/2014/main" id="{F5ACD0EC-3419-09A7-8B81-EF79A6719D7C}"/>
              </a:ext>
            </a:extLst>
          </p:cNvPr>
          <p:cNvPicPr>
            <a:picLocks noChangeAspect="1"/>
          </p:cNvPicPr>
          <p:nvPr/>
        </p:nvPicPr>
        <p:blipFill>
          <a:blip r:embed="rId2"/>
          <a:stretch>
            <a:fillRect/>
          </a:stretch>
        </p:blipFill>
        <p:spPr>
          <a:xfrm>
            <a:off x="6708758" y="1991917"/>
            <a:ext cx="4358797" cy="762789"/>
          </a:xfrm>
          <a:prstGeom prst="rect">
            <a:avLst/>
          </a:prstGeom>
        </p:spPr>
      </p:pic>
      <p:pic>
        <p:nvPicPr>
          <p:cNvPr id="5" name="Resim 4" descr="metin, yazı tipi, ekran görüntüsü, çizgi içeren bir resim&#10;&#10;Açıklama otomatik olarak oluşturuldu">
            <a:extLst>
              <a:ext uri="{FF2B5EF4-FFF2-40B4-BE49-F238E27FC236}">
                <a16:creationId xmlns:a16="http://schemas.microsoft.com/office/drawing/2014/main" id="{686877B8-A5CA-3BB6-4E8E-965977D59A6D}"/>
              </a:ext>
            </a:extLst>
          </p:cNvPr>
          <p:cNvPicPr>
            <a:picLocks noChangeAspect="1"/>
          </p:cNvPicPr>
          <p:nvPr/>
        </p:nvPicPr>
        <p:blipFill>
          <a:blip r:embed="rId3"/>
          <a:stretch>
            <a:fillRect/>
          </a:stretch>
        </p:blipFill>
        <p:spPr>
          <a:xfrm>
            <a:off x="6708758" y="4484148"/>
            <a:ext cx="4358797" cy="686510"/>
          </a:xfrm>
          <a:prstGeom prst="rect">
            <a:avLst/>
          </a:prstGeom>
        </p:spPr>
      </p:pic>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Başlık 1">
            <a:extLst>
              <a:ext uri="{FF2B5EF4-FFF2-40B4-BE49-F238E27FC236}">
                <a16:creationId xmlns:a16="http://schemas.microsoft.com/office/drawing/2014/main" id="{87F1F3E2-2C4C-1214-65A8-8FAD6BD8833F}"/>
              </a:ext>
            </a:extLst>
          </p:cNvPr>
          <p:cNvSpPr>
            <a:spLocks noGrp="1"/>
          </p:cNvSpPr>
          <p:nvPr>
            <p:ph type="title"/>
          </p:nvPr>
        </p:nvSpPr>
        <p:spPr>
          <a:xfrm>
            <a:off x="1014985" y="819015"/>
            <a:ext cx="5392454" cy="2754480"/>
          </a:xfrm>
        </p:spPr>
        <p:txBody>
          <a:bodyPr anchor="b">
            <a:normAutofit/>
          </a:bodyPr>
          <a:lstStyle/>
          <a:p>
            <a:r>
              <a:rPr lang="tr-TR" sz="4800">
                <a:solidFill>
                  <a:schemeClr val="bg1"/>
                </a:solidFill>
              </a:rPr>
              <a:t>Ölçüm Metrikleri</a:t>
            </a:r>
          </a:p>
        </p:txBody>
      </p:sp>
      <p:sp>
        <p:nvSpPr>
          <p:cNvPr id="3" name="İçerik Yer Tutucusu 2">
            <a:extLst>
              <a:ext uri="{FF2B5EF4-FFF2-40B4-BE49-F238E27FC236}">
                <a16:creationId xmlns:a16="http://schemas.microsoft.com/office/drawing/2014/main" id="{21A85B66-2355-BE71-088C-9186CA726C56}"/>
              </a:ext>
            </a:extLst>
          </p:cNvPr>
          <p:cNvSpPr>
            <a:spLocks noGrp="1"/>
          </p:cNvSpPr>
          <p:nvPr>
            <p:ph idx="1"/>
          </p:nvPr>
        </p:nvSpPr>
        <p:spPr>
          <a:xfrm>
            <a:off x="1014985" y="3627219"/>
            <a:ext cx="5392454" cy="2411765"/>
          </a:xfrm>
        </p:spPr>
        <p:txBody>
          <a:bodyPr vert="horz" lIns="91440" tIns="45720" rIns="91440" bIns="45720" rtlCol="0" anchor="t">
            <a:normAutofit/>
          </a:bodyPr>
          <a:lstStyle/>
          <a:p>
            <a:r>
              <a:rPr lang="tr-TR" sz="1800" dirty="0">
                <a:solidFill>
                  <a:schemeClr val="bg1"/>
                </a:solidFill>
              </a:rPr>
              <a:t>Veri tabanlarının performansını ölçmek için ortak bir metrik gereklidir.</a:t>
            </a:r>
          </a:p>
          <a:p>
            <a:r>
              <a:rPr lang="tr-TR" sz="1800">
                <a:solidFill>
                  <a:schemeClr val="bg1"/>
                </a:solidFill>
              </a:rPr>
              <a:t>Bir uygulama için en önemli faktör,bir görevi tamamlamak için gereken süre ve veri tabanının bir işlemi tamamlaması için gereken zamandır.</a:t>
            </a:r>
          </a:p>
        </p:txBody>
      </p:sp>
    </p:spTree>
    <p:extLst>
      <p:ext uri="{BB962C8B-B14F-4D97-AF65-F5344CB8AC3E}">
        <p14:creationId xmlns:p14="http://schemas.microsoft.com/office/powerpoint/2010/main" val="1212352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AC1FDD-43F9-416B-EBBC-05FA3070C4BC}"/>
              </a:ext>
            </a:extLst>
          </p:cNvPr>
          <p:cNvSpPr>
            <a:spLocks noGrp="1"/>
          </p:cNvSpPr>
          <p:nvPr>
            <p:ph type="title"/>
          </p:nvPr>
        </p:nvSpPr>
        <p:spPr/>
        <p:txBody>
          <a:bodyPr/>
          <a:lstStyle/>
          <a:p>
            <a:pPr algn="ctr"/>
            <a:r>
              <a:rPr lang="tr-TR" dirty="0"/>
              <a:t>Analiz Ve Sonuçlar</a:t>
            </a:r>
          </a:p>
        </p:txBody>
      </p:sp>
      <p:graphicFrame>
        <p:nvGraphicFramePr>
          <p:cNvPr id="6" name="İçerik Yer Tutucusu 2">
            <a:extLst>
              <a:ext uri="{FF2B5EF4-FFF2-40B4-BE49-F238E27FC236}">
                <a16:creationId xmlns:a16="http://schemas.microsoft.com/office/drawing/2014/main" id="{90B13E85-2C78-3C9F-9CBF-92195DD09B9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493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F27E0E-97BD-BB08-0309-B9815C5B3A9A}"/>
              </a:ext>
            </a:extLst>
          </p:cNvPr>
          <p:cNvSpPr>
            <a:spLocks noGrp="1"/>
          </p:cNvSpPr>
          <p:nvPr>
            <p:ph type="title"/>
          </p:nvPr>
        </p:nvSpPr>
        <p:spPr/>
        <p:txBody>
          <a:bodyPr/>
          <a:lstStyle/>
          <a:p>
            <a:pPr algn="ctr"/>
            <a:r>
              <a:rPr lang="tr-TR" dirty="0"/>
              <a:t>Analiz Ve Sonuçlar</a:t>
            </a:r>
          </a:p>
        </p:txBody>
      </p:sp>
      <p:graphicFrame>
        <p:nvGraphicFramePr>
          <p:cNvPr id="6" name="İçerik Yer Tutucusu 2">
            <a:extLst>
              <a:ext uri="{FF2B5EF4-FFF2-40B4-BE49-F238E27FC236}">
                <a16:creationId xmlns:a16="http://schemas.microsoft.com/office/drawing/2014/main" id="{7DD39B76-4EB9-FEB8-E4E0-E77F3256D7D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4887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F7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91C3FD5-1F05-0287-E65C-74E5951EE03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Analiz </a:t>
            </a:r>
            <a:r>
              <a:rPr lang="en-US" sz="2600" dirty="0">
                <a:solidFill>
                  <a:srgbClr val="FFFFFF"/>
                </a:solidFill>
              </a:rPr>
              <a:t>Ve</a:t>
            </a:r>
            <a:r>
              <a:rPr lang="en-US" sz="2600" kern="1200" dirty="0">
                <a:solidFill>
                  <a:srgbClr val="FFFFFF"/>
                </a:solidFill>
                <a:latin typeface="+mj-lt"/>
                <a:ea typeface="+mj-ea"/>
                <a:cs typeface="+mj-cs"/>
              </a:rPr>
              <a:t> </a:t>
            </a:r>
            <a:r>
              <a:rPr lang="en-US" sz="2600" kern="1200" dirty="0" err="1">
                <a:solidFill>
                  <a:srgbClr val="FFFFFF"/>
                </a:solidFill>
                <a:latin typeface="+mj-lt"/>
                <a:ea typeface="+mj-ea"/>
                <a:cs typeface="+mj-cs"/>
              </a:rPr>
              <a:t>Sonuçlar</a:t>
            </a:r>
            <a:endParaRPr lang="en-US" sz="2600" kern="1200" dirty="0">
              <a:solidFill>
                <a:srgbClr val="FFFFFF"/>
              </a:solidFill>
              <a:latin typeface="+mj-lt"/>
            </a:endParaRPr>
          </a:p>
        </p:txBody>
      </p:sp>
      <p:pic>
        <p:nvPicPr>
          <p:cNvPr id="4" name="İçerik Yer Tutucusu 3" descr="metin, diyagram, öykü gelişim çizgisi&#10;&#10;Açıklama otomatik olarak oluşturuldu">
            <a:extLst>
              <a:ext uri="{FF2B5EF4-FFF2-40B4-BE49-F238E27FC236}">
                <a16:creationId xmlns:a16="http://schemas.microsoft.com/office/drawing/2014/main" id="{8DF1939D-0F47-6EBC-D5A8-5F074047B6A5}"/>
              </a:ext>
            </a:extLst>
          </p:cNvPr>
          <p:cNvPicPr>
            <a:picLocks noGrp="1" noChangeAspect="1"/>
          </p:cNvPicPr>
          <p:nvPr>
            <p:ph idx="1"/>
          </p:nvPr>
        </p:nvPicPr>
        <p:blipFill>
          <a:blip r:embed="rId2"/>
          <a:stretch>
            <a:fillRect/>
          </a:stretch>
        </p:blipFill>
        <p:spPr>
          <a:xfrm>
            <a:off x="4038600" y="1109111"/>
            <a:ext cx="7188199" cy="4636388"/>
          </a:xfrm>
          <a:prstGeom prst="rect">
            <a:avLst/>
          </a:prstGeom>
        </p:spPr>
      </p:pic>
    </p:spTree>
    <p:extLst>
      <p:ext uri="{BB962C8B-B14F-4D97-AF65-F5344CB8AC3E}">
        <p14:creationId xmlns:p14="http://schemas.microsoft.com/office/powerpoint/2010/main" val="3140119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82287990-B53D-B72F-6C7F-6DF6217903A4}"/>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Analiz </a:t>
            </a:r>
            <a:r>
              <a:rPr lang="en-US" dirty="0"/>
              <a:t>Ve</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Sonuçlar</a:t>
            </a:r>
            <a:endParaRPr lang="en-US" kern="1200" dirty="0">
              <a:solidFill>
                <a:schemeClr val="tx1"/>
              </a:solidFill>
              <a:latin typeface="+mj-lt"/>
            </a:endParaRPr>
          </a:p>
        </p:txBody>
      </p:sp>
      <p:sp>
        <p:nvSpPr>
          <p:cNvPr id="3" name="İçerik Yer Tutucusu 2">
            <a:extLst>
              <a:ext uri="{FF2B5EF4-FFF2-40B4-BE49-F238E27FC236}">
                <a16:creationId xmlns:a16="http://schemas.microsoft.com/office/drawing/2014/main" id="{B12C1D0F-E01F-A73E-CF89-23044DAD3541}"/>
              </a:ext>
            </a:extLst>
          </p:cNvPr>
          <p:cNvSpPr>
            <a:spLocks noGrp="1"/>
          </p:cNvSpPr>
          <p:nvPr>
            <p:ph idx="1"/>
          </p:nvPr>
        </p:nvSpPr>
        <p:spPr>
          <a:xfrm>
            <a:off x="996287" y="4121253"/>
            <a:ext cx="3125337" cy="1136843"/>
          </a:xfrm>
        </p:spPr>
        <p:txBody>
          <a:bodyPr vert="horz" lIns="91440" tIns="45720" rIns="91440" bIns="45720" rtlCol="0">
            <a:normAutofit/>
          </a:bodyPr>
          <a:lstStyle/>
          <a:p>
            <a:pPr marL="0" indent="0" algn="ctr">
              <a:buNone/>
            </a:pPr>
            <a:r>
              <a:rPr lang="en-US" sz="1800" kern="1200">
                <a:solidFill>
                  <a:schemeClr val="tx1"/>
                </a:solidFill>
                <a:latin typeface="+mn-lt"/>
                <a:ea typeface="+mn-ea"/>
                <a:cs typeface="+mn-cs"/>
              </a:rPr>
              <a:t>Saniye/Ölçüm metrik grafiği ise şekildeki gibidir.</a:t>
            </a:r>
          </a:p>
        </p:txBody>
      </p:sp>
      <p:pic>
        <p:nvPicPr>
          <p:cNvPr id="4" name="Resim 3" descr="metin, çizgi, diyagram, öykü gelişim çizgisi&#10;&#10;Açıklama otomatik olarak oluşturuldu">
            <a:extLst>
              <a:ext uri="{FF2B5EF4-FFF2-40B4-BE49-F238E27FC236}">
                <a16:creationId xmlns:a16="http://schemas.microsoft.com/office/drawing/2014/main" id="{12F10CCD-55D6-46EE-CECC-E670B37D7E25}"/>
              </a:ext>
            </a:extLst>
          </p:cNvPr>
          <p:cNvPicPr>
            <a:picLocks noChangeAspect="1"/>
          </p:cNvPicPr>
          <p:nvPr/>
        </p:nvPicPr>
        <p:blipFill>
          <a:blip r:embed="rId2"/>
          <a:stretch>
            <a:fillRect/>
          </a:stretch>
        </p:blipFill>
        <p:spPr>
          <a:xfrm>
            <a:off x="5895751" y="1430257"/>
            <a:ext cx="5708649" cy="3967511"/>
          </a:xfrm>
          <a:prstGeom prst="rect">
            <a:avLst/>
          </a:prstGeom>
        </p:spPr>
      </p:pic>
    </p:spTree>
    <p:extLst>
      <p:ext uri="{BB962C8B-B14F-4D97-AF65-F5344CB8AC3E}">
        <p14:creationId xmlns:p14="http://schemas.microsoft.com/office/powerpoint/2010/main" val="2025336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E143850-27B9-0AF1-9590-B03526E55F70}"/>
              </a:ext>
            </a:extLst>
          </p:cNvPr>
          <p:cNvSpPr>
            <a:spLocks noGrp="1"/>
          </p:cNvSpPr>
          <p:nvPr>
            <p:ph type="title"/>
          </p:nvPr>
        </p:nvSpPr>
        <p:spPr>
          <a:xfrm>
            <a:off x="686834" y="1153572"/>
            <a:ext cx="3200400" cy="4461163"/>
          </a:xfrm>
        </p:spPr>
        <p:txBody>
          <a:bodyPr>
            <a:normAutofit/>
          </a:bodyPr>
          <a:lstStyle/>
          <a:p>
            <a:r>
              <a:rPr lang="tr-TR" dirty="0">
                <a:solidFill>
                  <a:srgbClr val="FFFFFF"/>
                </a:solidFill>
              </a:rPr>
              <a:t>Analiz Ve Sonuçlar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7EDC6632-3025-22E6-2155-FD96D1F1EE6E}"/>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tr-TR" dirty="0">
                <a:ea typeface="+mn-lt"/>
                <a:cs typeface="+mn-lt"/>
              </a:rPr>
              <a:t>MySQL , sorgu sayıları arttığında </a:t>
            </a:r>
            <a:r>
              <a:rPr lang="tr-TR" dirty="0" err="1">
                <a:ea typeface="+mn-lt"/>
                <a:cs typeface="+mn-lt"/>
              </a:rPr>
              <a:t>MongoDB</a:t>
            </a:r>
            <a:r>
              <a:rPr lang="tr-TR" dirty="0">
                <a:ea typeface="+mn-lt"/>
                <a:cs typeface="+mn-lt"/>
              </a:rPr>
              <a:t> üzerinde avantaj sahibi olduğu görülmektedir. Fakat 2 işlemci ve 3 işlemci çekirdeği yapılandırmasından sonraki diğer yüksek işlemci-işlemci çekirdeği sayılarında sorgu/saniye grafiğinde keskin bir şekilde azalma görülmektedir. </a:t>
            </a:r>
            <a:r>
              <a:rPr lang="tr-TR" dirty="0" err="1">
                <a:ea typeface="+mn-lt"/>
                <a:cs typeface="+mn-lt"/>
              </a:rPr>
              <a:t>MongoDB</a:t>
            </a:r>
            <a:r>
              <a:rPr lang="tr-TR" dirty="0">
                <a:ea typeface="+mn-lt"/>
                <a:cs typeface="+mn-lt"/>
              </a:rPr>
              <a:t> bu yapılandırmalarda daha fazla avantaj göstermiştir.</a:t>
            </a:r>
            <a:endParaRPr lang="tr-TR" dirty="0"/>
          </a:p>
        </p:txBody>
      </p:sp>
    </p:spTree>
    <p:extLst>
      <p:ext uri="{BB962C8B-B14F-4D97-AF65-F5344CB8AC3E}">
        <p14:creationId xmlns:p14="http://schemas.microsoft.com/office/powerpoint/2010/main" val="122419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49F0302-394B-63A2-2741-8AD110DBDC5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Analiz </a:t>
            </a:r>
            <a:r>
              <a:rPr lang="en-US" sz="3600" dirty="0">
                <a:solidFill>
                  <a:srgbClr val="FFFFFF"/>
                </a:solidFill>
              </a:rPr>
              <a:t>Ve</a:t>
            </a:r>
            <a:r>
              <a:rPr lang="en-US" sz="3600" kern="1200" dirty="0">
                <a:solidFill>
                  <a:srgbClr val="FFFFFF"/>
                </a:solidFill>
                <a:latin typeface="+mj-lt"/>
                <a:ea typeface="+mj-ea"/>
                <a:cs typeface="+mj-cs"/>
              </a:rPr>
              <a:t> </a:t>
            </a:r>
            <a:r>
              <a:rPr lang="en-US" sz="3600" kern="1200" dirty="0" err="1">
                <a:solidFill>
                  <a:srgbClr val="FFFFFF"/>
                </a:solidFill>
                <a:latin typeface="+mj-lt"/>
                <a:ea typeface="+mj-ea"/>
                <a:cs typeface="+mj-cs"/>
              </a:rPr>
              <a:t>Sonuçlar</a:t>
            </a:r>
            <a:endParaRPr lang="en-US" sz="3600" kern="1200" dirty="0">
              <a:solidFill>
                <a:srgbClr val="FFFFFF"/>
              </a:solidFill>
              <a:latin typeface="+mj-lt"/>
            </a:endParaRPr>
          </a:p>
        </p:txBody>
      </p:sp>
      <p:pic>
        <p:nvPicPr>
          <p:cNvPr id="4" name="İçerik Yer Tutucusu 3" descr="metin, öykü gelişim çizgisi&#10;&#10;Açıklama otomatik olarak oluşturuldu">
            <a:extLst>
              <a:ext uri="{FF2B5EF4-FFF2-40B4-BE49-F238E27FC236}">
                <a16:creationId xmlns:a16="http://schemas.microsoft.com/office/drawing/2014/main" id="{060F76AC-C21A-F4DA-B00D-54B33B05922E}"/>
              </a:ext>
            </a:extLst>
          </p:cNvPr>
          <p:cNvPicPr>
            <a:picLocks noGrp="1" noChangeAspect="1"/>
          </p:cNvPicPr>
          <p:nvPr>
            <p:ph idx="1"/>
          </p:nvPr>
        </p:nvPicPr>
        <p:blipFill>
          <a:blip r:embed="rId2"/>
          <a:stretch>
            <a:fillRect/>
          </a:stretch>
        </p:blipFill>
        <p:spPr>
          <a:xfrm>
            <a:off x="4777316" y="1393626"/>
            <a:ext cx="6780700" cy="4068419"/>
          </a:xfrm>
          <a:prstGeom prst="rect">
            <a:avLst/>
          </a:prstGeom>
        </p:spPr>
      </p:pic>
    </p:spTree>
    <p:extLst>
      <p:ext uri="{BB962C8B-B14F-4D97-AF65-F5344CB8AC3E}">
        <p14:creationId xmlns:p14="http://schemas.microsoft.com/office/powerpoint/2010/main" val="2386133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93026A9-6700-9BA3-6374-09293BE87209}"/>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dirty="0">
                <a:solidFill>
                  <a:schemeClr val="tx1"/>
                </a:solidFill>
                <a:latin typeface="+mj-lt"/>
                <a:ea typeface="+mj-ea"/>
                <a:cs typeface="+mj-cs"/>
              </a:rPr>
              <a:t>Analiz </a:t>
            </a:r>
            <a:r>
              <a:rPr lang="en-US" sz="5400" dirty="0"/>
              <a:t>Ve</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Sonuçlar</a:t>
            </a:r>
            <a:endParaRPr lang="en-US" sz="5400" kern="1200">
              <a:solidFill>
                <a:schemeClr val="tx1"/>
              </a:solidFill>
              <a:latin typeface="+mj-lt"/>
            </a:endParaRPr>
          </a:p>
        </p:txBody>
      </p:sp>
      <p:sp>
        <p:nvSpPr>
          <p:cNvPr id="3" name="İçerik Yer Tutucusu 2">
            <a:extLst>
              <a:ext uri="{FF2B5EF4-FFF2-40B4-BE49-F238E27FC236}">
                <a16:creationId xmlns:a16="http://schemas.microsoft.com/office/drawing/2014/main" id="{B7AFDD61-FEA9-057B-D224-50C2B73474D5}"/>
              </a:ext>
            </a:extLst>
          </p:cNvPr>
          <p:cNvSpPr>
            <a:spLocks noGrp="1"/>
          </p:cNvSpPr>
          <p:nvPr>
            <p:ph idx="1"/>
          </p:nvPr>
        </p:nvSpPr>
        <p:spPr>
          <a:xfrm>
            <a:off x="1113809" y="953037"/>
            <a:ext cx="4036333" cy="1709849"/>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İşlemci çekirdeği miktarı ile saniye başı sorgu için sonuç grafiği.</a:t>
            </a:r>
          </a:p>
        </p:txBody>
      </p:sp>
      <p:grpSp>
        <p:nvGrpSpPr>
          <p:cNvPr id="7"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5FC204A9-F20D-2CC9-42AB-0C4C72C71F41}"/>
              </a:ext>
            </a:extLst>
          </p:cNvPr>
          <p:cNvPicPr>
            <a:picLocks noChangeAspect="1"/>
          </p:cNvPicPr>
          <p:nvPr/>
        </p:nvPicPr>
        <p:blipFill>
          <a:blip r:embed="rId2"/>
          <a:stretch>
            <a:fillRect/>
          </a:stretch>
        </p:blipFill>
        <p:spPr>
          <a:xfrm>
            <a:off x="5922492" y="1614263"/>
            <a:ext cx="5536001" cy="3570720"/>
          </a:xfrm>
          <a:prstGeom prst="rect">
            <a:avLst/>
          </a:prstGeom>
        </p:spPr>
      </p:pic>
    </p:spTree>
    <p:extLst>
      <p:ext uri="{BB962C8B-B14F-4D97-AF65-F5344CB8AC3E}">
        <p14:creationId xmlns:p14="http://schemas.microsoft.com/office/powerpoint/2010/main" val="2880308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4">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6">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9" name="Rectangle 18">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Başlık 1">
            <a:extLst>
              <a:ext uri="{FF2B5EF4-FFF2-40B4-BE49-F238E27FC236}">
                <a16:creationId xmlns:a16="http://schemas.microsoft.com/office/drawing/2014/main" id="{DAF28359-1E05-50E2-13EE-5097014B6B0A}"/>
              </a:ext>
            </a:extLst>
          </p:cNvPr>
          <p:cNvSpPr>
            <a:spLocks noGrp="1"/>
          </p:cNvSpPr>
          <p:nvPr>
            <p:ph type="title"/>
          </p:nvPr>
        </p:nvSpPr>
        <p:spPr>
          <a:xfrm>
            <a:off x="1191966" y="905011"/>
            <a:ext cx="3629555" cy="1889135"/>
          </a:xfrm>
        </p:spPr>
        <p:txBody>
          <a:bodyPr anchor="b">
            <a:normAutofit/>
          </a:bodyPr>
          <a:lstStyle/>
          <a:p>
            <a:r>
              <a:rPr lang="tr-TR" sz="4800" dirty="0"/>
              <a:t>Analiz Ve Sonuçlar</a:t>
            </a:r>
          </a:p>
        </p:txBody>
      </p:sp>
      <p:sp>
        <p:nvSpPr>
          <p:cNvPr id="3" name="İçerik Yer Tutucusu 2">
            <a:extLst>
              <a:ext uri="{FF2B5EF4-FFF2-40B4-BE49-F238E27FC236}">
                <a16:creationId xmlns:a16="http://schemas.microsoft.com/office/drawing/2014/main" id="{8601B687-3B6C-EA68-D3FD-72811A890231}"/>
              </a:ext>
            </a:extLst>
          </p:cNvPr>
          <p:cNvSpPr>
            <a:spLocks noGrp="1"/>
          </p:cNvSpPr>
          <p:nvPr>
            <p:ph idx="1"/>
          </p:nvPr>
        </p:nvSpPr>
        <p:spPr>
          <a:xfrm>
            <a:off x="1191966" y="2965592"/>
            <a:ext cx="3629555" cy="2987397"/>
          </a:xfrm>
        </p:spPr>
        <p:txBody>
          <a:bodyPr vert="horz" lIns="91440" tIns="45720" rIns="91440" bIns="45720" rtlCol="0">
            <a:normAutofit/>
          </a:bodyPr>
          <a:lstStyle/>
          <a:p>
            <a:r>
              <a:rPr lang="tr-TR" sz="1800"/>
              <a:t>İkinci sorgu türüyle karşılaştırıldığında MySql MongoDB'ye göre daha kötü bir performans sergilemiştir.</a:t>
            </a:r>
          </a:p>
        </p:txBody>
      </p:sp>
      <p:pic>
        <p:nvPicPr>
          <p:cNvPr id="4" name="Resim 3" descr="metin, öykü gelişim çizgisi&#10;&#10;Açıklama otomatik olarak oluşturuldu">
            <a:extLst>
              <a:ext uri="{FF2B5EF4-FFF2-40B4-BE49-F238E27FC236}">
                <a16:creationId xmlns:a16="http://schemas.microsoft.com/office/drawing/2014/main" id="{B49A9926-4A74-358C-5158-88579CBE0C4F}"/>
              </a:ext>
            </a:extLst>
          </p:cNvPr>
          <p:cNvPicPr>
            <a:picLocks noChangeAspect="1"/>
          </p:cNvPicPr>
          <p:nvPr/>
        </p:nvPicPr>
        <p:blipFill>
          <a:blip r:embed="rId3"/>
          <a:stretch>
            <a:fillRect/>
          </a:stretch>
        </p:blipFill>
        <p:spPr>
          <a:xfrm>
            <a:off x="5359151" y="1355818"/>
            <a:ext cx="6107166" cy="4137604"/>
          </a:xfrm>
          <a:prstGeom prst="rect">
            <a:avLst/>
          </a:prstGeom>
        </p:spPr>
      </p:pic>
    </p:spTree>
    <p:extLst>
      <p:ext uri="{BB962C8B-B14F-4D97-AF65-F5344CB8AC3E}">
        <p14:creationId xmlns:p14="http://schemas.microsoft.com/office/powerpoint/2010/main" val="4185700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6E96C66-0BE6-0D81-044B-4CE6ACA48914}"/>
              </a:ext>
            </a:extLst>
          </p:cNvPr>
          <p:cNvSpPr>
            <a:spLocks noGrp="1"/>
          </p:cNvSpPr>
          <p:nvPr>
            <p:ph type="title"/>
          </p:nvPr>
        </p:nvSpPr>
        <p:spPr>
          <a:xfrm>
            <a:off x="7239014" y="525982"/>
            <a:ext cx="4282983" cy="1200361"/>
          </a:xfrm>
        </p:spPr>
        <p:txBody>
          <a:bodyPr anchor="b">
            <a:normAutofit/>
          </a:bodyPr>
          <a:lstStyle/>
          <a:p>
            <a:r>
              <a:rPr lang="tr-TR" sz="3600" dirty="0"/>
              <a:t>Analiz Ve Sonuçlar</a:t>
            </a:r>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metin, çizgi, öykü gelişim çizgisi&#10;&#10;Açıklama otomatik olarak oluşturuldu">
            <a:extLst>
              <a:ext uri="{FF2B5EF4-FFF2-40B4-BE49-F238E27FC236}">
                <a16:creationId xmlns:a16="http://schemas.microsoft.com/office/drawing/2014/main" id="{18EA3993-AA52-3DB3-D24D-1D93B669C882}"/>
              </a:ext>
            </a:extLst>
          </p:cNvPr>
          <p:cNvPicPr>
            <a:picLocks noChangeAspect="1"/>
          </p:cNvPicPr>
          <p:nvPr/>
        </p:nvPicPr>
        <p:blipFill>
          <a:blip r:embed="rId2"/>
          <a:stretch>
            <a:fillRect/>
          </a:stretch>
        </p:blipFill>
        <p:spPr>
          <a:xfrm>
            <a:off x="576244" y="1096533"/>
            <a:ext cx="5628018" cy="4432064"/>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F0392613-D8A3-4434-6DCC-609EEF365209}"/>
              </a:ext>
            </a:extLst>
          </p:cNvPr>
          <p:cNvSpPr>
            <a:spLocks noGrp="1"/>
          </p:cNvSpPr>
          <p:nvPr>
            <p:ph idx="1"/>
          </p:nvPr>
        </p:nvSpPr>
        <p:spPr>
          <a:xfrm>
            <a:off x="7239012" y="2031101"/>
            <a:ext cx="4282984" cy="3511943"/>
          </a:xfrm>
        </p:spPr>
        <p:txBody>
          <a:bodyPr vert="horz" lIns="91440" tIns="45720" rIns="91440" bIns="45720" rtlCol="0" anchor="ctr">
            <a:normAutofit/>
          </a:bodyPr>
          <a:lstStyle/>
          <a:p>
            <a:r>
              <a:rPr lang="tr-TR" sz="1800">
                <a:ea typeface="+mn-lt"/>
                <a:cs typeface="+mn-lt"/>
              </a:rPr>
              <a:t>MySQL ve MongoDB veri tabanlarına ikinci sorgu kodu ile karşılaştırma testi uygulanmıştır. Bu test 500 ve 1000 gibi küçük veri kayıtları üzerinde yapılmıştır.MongoDB daha iyi bir performans sergilemiştir.</a:t>
            </a:r>
            <a:endParaRPr lang="tr-TR" sz="1800"/>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563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6A7B935-AAE1-1FCC-9881-4C0FBEC6D57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INFORMATION SYSTEMS AND MANAGEMENT</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CC6E14BC-A63A-EF39-E6F2-BFA2BC91B764}"/>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Bilişim sistemi, organizasyonlarda karar verme aşamasına kadar bilgiyi toplamak, düzenlemek, işlemek ve saklamaktır.</a:t>
            </a:r>
          </a:p>
          <a:p>
            <a:pPr indent="-228600">
              <a:lnSpc>
                <a:spcPct val="90000"/>
              </a:lnSpc>
              <a:spcAft>
                <a:spcPts val="600"/>
              </a:spcAft>
              <a:buFont typeface="Arial" panose="020B0604020202020204" pitchFamily="34" charset="0"/>
              <a:buChar char="•"/>
            </a:pPr>
            <a:r>
              <a:rPr lang="en-US" sz="1700"/>
              <a:t>Bilişim sistemlerinde üç aktivite bilgiyi üretmek için gereklidir. Bu aktiviteler: girdi, işlem ve çıktıdır.</a:t>
            </a:r>
          </a:p>
          <a:p>
            <a:pPr indent="-228600">
              <a:lnSpc>
                <a:spcPct val="90000"/>
              </a:lnSpc>
              <a:spcAft>
                <a:spcPts val="600"/>
              </a:spcAft>
              <a:buFont typeface="Arial" panose="020B0604020202020204" pitchFamily="34" charset="0"/>
              <a:buChar char="•"/>
            </a:pPr>
            <a:r>
              <a:rPr lang="en-US" sz="1700"/>
              <a:t> Girdi, organizasyonun içinden veya dış çevresinden, ham bilgileri (veriyi) toplamaktır. İşlem, bu ham veriyi işlemek. Çıktı, ise nihai sonuca ulaştırmaktır.</a:t>
            </a:r>
          </a:p>
        </p:txBody>
      </p:sp>
      <p:pic>
        <p:nvPicPr>
          <p:cNvPr id="4" name="İçerik Yer Tutucusu 3" descr="metin, daire, yazı tipi, diyagram içeren bir resim&#10;&#10;Açıklama otomatik olarak oluşturuldu">
            <a:extLst>
              <a:ext uri="{FF2B5EF4-FFF2-40B4-BE49-F238E27FC236}">
                <a16:creationId xmlns:a16="http://schemas.microsoft.com/office/drawing/2014/main" id="{55BBE3A3-9A2E-98BB-2971-8D4934967369}"/>
              </a:ext>
            </a:extLst>
          </p:cNvPr>
          <p:cNvPicPr>
            <a:picLocks noGrp="1" noChangeAspect="1"/>
          </p:cNvPicPr>
          <p:nvPr>
            <p:ph idx="1"/>
          </p:nvPr>
        </p:nvPicPr>
        <p:blipFill>
          <a:blip r:embed="rId2"/>
          <a:stretch>
            <a:fillRect/>
          </a:stretch>
        </p:blipFill>
        <p:spPr>
          <a:xfrm>
            <a:off x="5257897" y="640080"/>
            <a:ext cx="5696517" cy="5577840"/>
          </a:xfrm>
          <a:prstGeom prst="rect">
            <a:avLst/>
          </a:prstGeom>
        </p:spPr>
      </p:pic>
    </p:spTree>
    <p:extLst>
      <p:ext uri="{BB962C8B-B14F-4D97-AF65-F5344CB8AC3E}">
        <p14:creationId xmlns:p14="http://schemas.microsoft.com/office/powerpoint/2010/main" val="2327925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E43DC68B-54DD-4053-BE4D-615259684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C7E6BB8-89CF-531C-2C27-037647A6A172}"/>
              </a:ext>
            </a:extLst>
          </p:cNvPr>
          <p:cNvSpPr>
            <a:spLocks noGrp="1"/>
          </p:cNvSpPr>
          <p:nvPr>
            <p:ph type="title"/>
          </p:nvPr>
        </p:nvSpPr>
        <p:spPr>
          <a:xfrm>
            <a:off x="8136331" y="540167"/>
            <a:ext cx="2824070" cy="2135867"/>
          </a:xfrm>
        </p:spPr>
        <p:txBody>
          <a:bodyPr anchor="b">
            <a:normAutofit/>
          </a:bodyPr>
          <a:lstStyle/>
          <a:p>
            <a:r>
              <a:rPr lang="tr-TR" sz="4800" dirty="0"/>
              <a:t>Analiz Ve Sonuçlar</a:t>
            </a:r>
          </a:p>
        </p:txBody>
      </p:sp>
      <p:sp>
        <p:nvSpPr>
          <p:cNvPr id="22" name="Rectangle 21">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713232"/>
            <a:ext cx="422899" cy="5404104"/>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4" name="Resim 3" descr="metin, ekran görüntüsü, yazı tipi, sayı, numara içeren bir resim&#10;&#10;Açıklama otomatik olarak oluşturuldu">
            <a:extLst>
              <a:ext uri="{FF2B5EF4-FFF2-40B4-BE49-F238E27FC236}">
                <a16:creationId xmlns:a16="http://schemas.microsoft.com/office/drawing/2014/main" id="{80F94AFF-146E-C1B9-44F4-31FDB0E4C1D7}"/>
              </a:ext>
            </a:extLst>
          </p:cNvPr>
          <p:cNvPicPr>
            <a:picLocks noChangeAspect="1"/>
          </p:cNvPicPr>
          <p:nvPr/>
        </p:nvPicPr>
        <p:blipFill>
          <a:blip r:embed="rId2"/>
          <a:stretch>
            <a:fillRect/>
          </a:stretch>
        </p:blipFill>
        <p:spPr>
          <a:xfrm>
            <a:off x="413005" y="733914"/>
            <a:ext cx="7400808" cy="5384087"/>
          </a:xfrm>
          <a:prstGeom prst="rect">
            <a:avLst/>
          </a:prstGeom>
        </p:spPr>
      </p:pic>
      <p:sp>
        <p:nvSpPr>
          <p:cNvPr id="3" name="İçerik Yer Tutucusu 2">
            <a:extLst>
              <a:ext uri="{FF2B5EF4-FFF2-40B4-BE49-F238E27FC236}">
                <a16:creationId xmlns:a16="http://schemas.microsoft.com/office/drawing/2014/main" id="{70BA114C-2565-8882-D8D5-7AFBFE572A38}"/>
              </a:ext>
            </a:extLst>
          </p:cNvPr>
          <p:cNvSpPr>
            <a:spLocks noGrp="1"/>
          </p:cNvSpPr>
          <p:nvPr>
            <p:ph idx="1"/>
          </p:nvPr>
        </p:nvSpPr>
        <p:spPr>
          <a:xfrm>
            <a:off x="8136331" y="2880452"/>
            <a:ext cx="2824070" cy="3095445"/>
          </a:xfrm>
        </p:spPr>
        <p:txBody>
          <a:bodyPr vert="horz" lIns="91440" tIns="45720" rIns="91440" bIns="45720" rtlCol="0" anchor="t">
            <a:normAutofit/>
          </a:bodyPr>
          <a:lstStyle/>
          <a:p>
            <a:r>
              <a:rPr lang="tr-TR" sz="1800">
                <a:ea typeface="+mn-lt"/>
                <a:cs typeface="+mn-lt"/>
              </a:rPr>
              <a:t> İkinci sorgu kodu ile karşılaştırma testi uygulanmıştır. Bu test 500 ile 2500 veri kayıt setleri üzerinde yapılmıştır.MongoDB'nin MySql'e göre daha avantajlı olduğu görülmüştür.</a:t>
            </a:r>
            <a:endParaRPr lang="tr-TR" sz="1800"/>
          </a:p>
        </p:txBody>
      </p:sp>
      <p:cxnSp>
        <p:nvCxnSpPr>
          <p:cNvPr id="24" name="Straight Connector 23">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ACA08E-D537-41C6-96A5-5900E05D3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839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EA0164-C1FE-5368-8431-E20A6DD58F2D}"/>
              </a:ext>
            </a:extLst>
          </p:cNvPr>
          <p:cNvSpPr>
            <a:spLocks noGrp="1"/>
          </p:cNvSpPr>
          <p:nvPr>
            <p:ph type="title"/>
          </p:nvPr>
        </p:nvSpPr>
        <p:spPr>
          <a:xfrm>
            <a:off x="8153400" y="1128094"/>
            <a:ext cx="3434180" cy="1415270"/>
          </a:xfrm>
        </p:spPr>
        <p:txBody>
          <a:bodyPr anchor="t">
            <a:normAutofit/>
          </a:bodyPr>
          <a:lstStyle/>
          <a:p>
            <a:r>
              <a:rPr lang="tr-TR" sz="3200" dirty="0"/>
              <a:t>Analiz Ve Sonuçlar</a:t>
            </a:r>
          </a:p>
        </p:txBody>
      </p:sp>
      <p:sp>
        <p:nvSpPr>
          <p:cNvPr id="13" name="Rectangle 15">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metin, diyagram, çizgi, öykü gelişim çizgisi&#10;&#10;Açıklama otomatik olarak oluşturuldu">
            <a:extLst>
              <a:ext uri="{FF2B5EF4-FFF2-40B4-BE49-F238E27FC236}">
                <a16:creationId xmlns:a16="http://schemas.microsoft.com/office/drawing/2014/main" id="{46EB74F2-0F9D-976F-DA14-DBCEBBE7AF06}"/>
              </a:ext>
            </a:extLst>
          </p:cNvPr>
          <p:cNvPicPr>
            <a:picLocks noChangeAspect="1"/>
          </p:cNvPicPr>
          <p:nvPr/>
        </p:nvPicPr>
        <p:blipFill>
          <a:blip r:embed="rId2"/>
          <a:stretch>
            <a:fillRect/>
          </a:stretch>
        </p:blipFill>
        <p:spPr>
          <a:xfrm>
            <a:off x="669235" y="1293534"/>
            <a:ext cx="6221895" cy="4277553"/>
          </a:xfrm>
          <a:prstGeom prst="rect">
            <a:avLst/>
          </a:prstGeom>
        </p:spPr>
      </p:pic>
      <p:cxnSp>
        <p:nvCxnSpPr>
          <p:cNvPr id="14" name="Straight Connector 1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6211A49F-27E6-4D11-5DD8-3B04AFB6D707}"/>
              </a:ext>
            </a:extLst>
          </p:cNvPr>
          <p:cNvSpPr>
            <a:spLocks noGrp="1"/>
          </p:cNvSpPr>
          <p:nvPr>
            <p:ph idx="1"/>
          </p:nvPr>
        </p:nvSpPr>
        <p:spPr>
          <a:xfrm>
            <a:off x="8153400" y="2543364"/>
            <a:ext cx="3434180" cy="3599019"/>
          </a:xfrm>
        </p:spPr>
        <p:txBody>
          <a:bodyPr vert="horz" lIns="91440" tIns="45720" rIns="91440" bIns="45720" rtlCol="0">
            <a:normAutofit/>
          </a:bodyPr>
          <a:lstStyle/>
          <a:p>
            <a:r>
              <a:rPr lang="tr-TR" sz="2000">
                <a:ea typeface="+mn-lt"/>
                <a:cs typeface="+mn-lt"/>
              </a:rPr>
              <a:t> “SELECT” ve “WHERE” işlemlerini içeren üçüncü sorgu neticesinde ortaya çıkan performans değerleri gösterilmektedir.</a:t>
            </a:r>
          </a:p>
          <a:p>
            <a:r>
              <a:rPr lang="tr-TR" sz="2000"/>
              <a:t>MySql'in MongoDB'ye göre avantajlı olduğu görülmüştür.</a:t>
            </a:r>
          </a:p>
        </p:txBody>
      </p:sp>
    </p:spTree>
    <p:extLst>
      <p:ext uri="{BB962C8B-B14F-4D97-AF65-F5344CB8AC3E}">
        <p14:creationId xmlns:p14="http://schemas.microsoft.com/office/powerpoint/2010/main" val="2461553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2475286-70A8-98E2-31B8-686650EC8C9D}"/>
              </a:ext>
            </a:extLst>
          </p:cNvPr>
          <p:cNvSpPr>
            <a:spLocks noGrp="1"/>
          </p:cNvSpPr>
          <p:nvPr>
            <p:ph type="title"/>
          </p:nvPr>
        </p:nvSpPr>
        <p:spPr>
          <a:xfrm>
            <a:off x="630936" y="639520"/>
            <a:ext cx="3429000" cy="1719072"/>
          </a:xfrm>
        </p:spPr>
        <p:txBody>
          <a:bodyPr anchor="b">
            <a:normAutofit/>
          </a:bodyPr>
          <a:lstStyle/>
          <a:p>
            <a:r>
              <a:rPr lang="tr-TR" sz="5400" dirty="0"/>
              <a:t>Analiz Ve Sonuçlar</a:t>
            </a: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A731F28-1783-D7DF-399E-8B57378E46B0}"/>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tr-TR" sz="2000" dirty="0">
                <a:ea typeface="+mn-lt"/>
                <a:cs typeface="+mn-lt"/>
              </a:rPr>
              <a:t>Üçüncü sorgu ile ortalama süre ölçümleri gösterilmiştir. Yapılan analizde; MySQL veri tabanı sisteminin </a:t>
            </a:r>
            <a:r>
              <a:rPr lang="tr-TR" sz="2000">
                <a:ea typeface="+mn-lt"/>
                <a:cs typeface="+mn-lt"/>
              </a:rPr>
              <a:t>MongoDB’ye</a:t>
            </a:r>
            <a:r>
              <a:rPr lang="tr-TR" sz="2000" dirty="0">
                <a:ea typeface="+mn-lt"/>
                <a:cs typeface="+mn-lt"/>
              </a:rPr>
              <a:t> göre ortalama sorgu süreleri sonuçları, veri kayıt sayısı farkı arttıkça oldukça belirgin bir performans kötülüğü gösterdiği gözlemlenmiştir.</a:t>
            </a:r>
            <a:endParaRPr lang="tr-TR" sz="2000" dirty="0"/>
          </a:p>
        </p:txBody>
      </p:sp>
      <p:pic>
        <p:nvPicPr>
          <p:cNvPr id="4" name="Resim 3" descr="metin, ekran görüntüsü, çizgi, yazı tipi içeren bir resim&#10;&#10;Açıklama otomatik olarak oluşturuldu">
            <a:extLst>
              <a:ext uri="{FF2B5EF4-FFF2-40B4-BE49-F238E27FC236}">
                <a16:creationId xmlns:a16="http://schemas.microsoft.com/office/drawing/2014/main" id="{0B72AE42-7FDD-E548-AF02-3B1390E6ACF2}"/>
              </a:ext>
            </a:extLst>
          </p:cNvPr>
          <p:cNvPicPr>
            <a:picLocks noChangeAspect="1"/>
          </p:cNvPicPr>
          <p:nvPr/>
        </p:nvPicPr>
        <p:blipFill>
          <a:blip r:embed="rId2"/>
          <a:stretch>
            <a:fillRect/>
          </a:stretch>
        </p:blipFill>
        <p:spPr>
          <a:xfrm>
            <a:off x="4654296" y="822846"/>
            <a:ext cx="6903720" cy="5212307"/>
          </a:xfrm>
          <a:prstGeom prst="rect">
            <a:avLst/>
          </a:prstGeom>
        </p:spPr>
      </p:pic>
    </p:spTree>
    <p:extLst>
      <p:ext uri="{BB962C8B-B14F-4D97-AF65-F5344CB8AC3E}">
        <p14:creationId xmlns:p14="http://schemas.microsoft.com/office/powerpoint/2010/main" val="4141825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4362B81-BD18-8F90-8000-E83128280974}"/>
              </a:ext>
            </a:extLst>
          </p:cNvPr>
          <p:cNvSpPr>
            <a:spLocks noGrp="1"/>
          </p:cNvSpPr>
          <p:nvPr>
            <p:ph type="title"/>
          </p:nvPr>
        </p:nvSpPr>
        <p:spPr>
          <a:xfrm>
            <a:off x="5894962" y="479493"/>
            <a:ext cx="5458838" cy="1325563"/>
          </a:xfrm>
        </p:spPr>
        <p:txBody>
          <a:bodyPr>
            <a:normAutofit/>
          </a:bodyPr>
          <a:lstStyle/>
          <a:p>
            <a:r>
              <a:rPr lang="tr-TR" dirty="0"/>
              <a:t>Analiz Ve Sonuçlar</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68604960-14B4-2A7E-FD31-4B4C2905A0D0}"/>
              </a:ext>
            </a:extLst>
          </p:cNvPr>
          <p:cNvPicPr>
            <a:picLocks noChangeAspect="1"/>
          </p:cNvPicPr>
          <p:nvPr/>
        </p:nvPicPr>
        <p:blipFill>
          <a:blip r:embed="rId2"/>
          <a:stretch>
            <a:fillRect/>
          </a:stretch>
        </p:blipFill>
        <p:spPr>
          <a:xfrm>
            <a:off x="703182" y="1695932"/>
            <a:ext cx="4777381" cy="329639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İçerik Yer Tutucusu 2">
            <a:extLst>
              <a:ext uri="{FF2B5EF4-FFF2-40B4-BE49-F238E27FC236}">
                <a16:creationId xmlns:a16="http://schemas.microsoft.com/office/drawing/2014/main" id="{1FF7446B-5F19-AD97-345B-A129FAA9D2DC}"/>
              </a:ext>
            </a:extLst>
          </p:cNvPr>
          <p:cNvSpPr>
            <a:spLocks noGrp="1"/>
          </p:cNvSpPr>
          <p:nvPr>
            <p:ph idx="1"/>
          </p:nvPr>
        </p:nvSpPr>
        <p:spPr>
          <a:xfrm>
            <a:off x="5894962" y="1984443"/>
            <a:ext cx="5458838" cy="4192520"/>
          </a:xfrm>
        </p:spPr>
        <p:txBody>
          <a:bodyPr vert="horz" lIns="91440" tIns="45720" rIns="91440" bIns="45720" rtlCol="0">
            <a:normAutofit/>
          </a:bodyPr>
          <a:lstStyle/>
          <a:p>
            <a:r>
              <a:rPr lang="tr-TR" dirty="0">
                <a:ea typeface="+mn-lt"/>
                <a:cs typeface="+mn-lt"/>
              </a:rPr>
              <a:t>MySQL ve </a:t>
            </a:r>
            <a:r>
              <a:rPr lang="tr-TR" err="1">
                <a:ea typeface="+mn-lt"/>
                <a:cs typeface="+mn-lt"/>
              </a:rPr>
              <a:t>MongoDB</a:t>
            </a:r>
            <a:r>
              <a:rPr lang="tr-TR" dirty="0">
                <a:ea typeface="+mn-lt"/>
                <a:cs typeface="+mn-lt"/>
              </a:rPr>
              <a:t> veri tabanlarına üçüncü sorgu olarak tanımlanan detaylı ve karmaşık sorgu kodu içeren karşılaştırma testi analizi yapılmıştır.</a:t>
            </a:r>
          </a:p>
          <a:p>
            <a:r>
              <a:rPr lang="tr-TR" dirty="0" err="1"/>
              <a:t>MySql</a:t>
            </a:r>
            <a:r>
              <a:rPr lang="tr-TR" dirty="0"/>
              <a:t> logaritmik bir </a:t>
            </a:r>
            <a:r>
              <a:rPr lang="tr-TR" dirty="0" err="1"/>
              <a:t>grefik</a:t>
            </a:r>
            <a:r>
              <a:rPr lang="tr-TR" dirty="0"/>
              <a:t> gösterirken </a:t>
            </a:r>
            <a:r>
              <a:rPr lang="tr-TR" dirty="0" err="1"/>
              <a:t>MongoDB</a:t>
            </a:r>
            <a:r>
              <a:rPr lang="tr-TR" dirty="0"/>
              <a:t> ise belirsiz bir eğim göstermektedir.</a:t>
            </a:r>
          </a:p>
        </p:txBody>
      </p:sp>
    </p:spTree>
    <p:extLst>
      <p:ext uri="{BB962C8B-B14F-4D97-AF65-F5344CB8AC3E}">
        <p14:creationId xmlns:p14="http://schemas.microsoft.com/office/powerpoint/2010/main" val="2356534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ECF38E-CD75-9D2C-4188-159FFEA35A8C}"/>
              </a:ext>
            </a:extLst>
          </p:cNvPr>
          <p:cNvSpPr>
            <a:spLocks noGrp="1"/>
          </p:cNvSpPr>
          <p:nvPr>
            <p:ph type="title"/>
          </p:nvPr>
        </p:nvSpPr>
        <p:spPr>
          <a:xfrm>
            <a:off x="793662" y="386930"/>
            <a:ext cx="10066122" cy="1298448"/>
          </a:xfrm>
        </p:spPr>
        <p:txBody>
          <a:bodyPr anchor="b">
            <a:normAutofit/>
          </a:bodyPr>
          <a:lstStyle/>
          <a:p>
            <a:r>
              <a:rPr lang="tr-TR" sz="4800" dirty="0"/>
              <a:t>Analiz Ve Sonuçlar</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C6C463A5-3F6D-23D4-E316-8C098797FE64}"/>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tr-TR" sz="2000" dirty="0">
                <a:ea typeface="+mn-lt"/>
                <a:cs typeface="+mn-lt"/>
              </a:rPr>
              <a:t>Zamanlama ölçeği büyütülerek veri tabanı sistemleri arasındaki performans farkı incelenmiştir.</a:t>
            </a:r>
          </a:p>
          <a:p>
            <a:r>
              <a:rPr lang="tr-TR" sz="2000" dirty="0">
                <a:ea typeface="+mn-lt"/>
                <a:cs typeface="+mn-lt"/>
              </a:rPr>
              <a:t> Ölçek büyüdüğünde MySQL’in performansındaki dezavantaj açıkça görülmektedir. </a:t>
            </a:r>
            <a:r>
              <a:rPr lang="tr-TR" sz="2000" dirty="0" err="1">
                <a:ea typeface="+mn-lt"/>
                <a:cs typeface="+mn-lt"/>
              </a:rPr>
              <a:t>MongoDB</a:t>
            </a:r>
            <a:r>
              <a:rPr lang="tr-TR" sz="2000" dirty="0">
                <a:ea typeface="+mn-lt"/>
                <a:cs typeface="+mn-lt"/>
              </a:rPr>
              <a:t> tüm veri kayıt setlerinde oldukça iyi bir performans gösterdiği ortaya konulmuştur</a:t>
            </a:r>
            <a:endParaRPr lang="tr-TR" sz="2000" dirty="0"/>
          </a:p>
        </p:txBody>
      </p:sp>
      <p:pic>
        <p:nvPicPr>
          <p:cNvPr id="4" name="Resim 3" descr="metin, ekran görüntüsü, çizgi, yazı tipi içeren bir resim&#10;&#10;Açıklama otomatik olarak oluşturuldu">
            <a:extLst>
              <a:ext uri="{FF2B5EF4-FFF2-40B4-BE49-F238E27FC236}">
                <a16:creationId xmlns:a16="http://schemas.microsoft.com/office/drawing/2014/main" id="{28A1A144-F745-434A-6FA7-49C5ED3A510A}"/>
              </a:ext>
            </a:extLst>
          </p:cNvPr>
          <p:cNvPicPr>
            <a:picLocks noChangeAspect="1"/>
          </p:cNvPicPr>
          <p:nvPr/>
        </p:nvPicPr>
        <p:blipFill>
          <a:blip r:embed="rId2"/>
          <a:stretch>
            <a:fillRect/>
          </a:stretch>
        </p:blipFill>
        <p:spPr>
          <a:xfrm>
            <a:off x="5911532" y="2500153"/>
            <a:ext cx="5150277" cy="3682447"/>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887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B789B35-149C-71FC-C326-92E1BE6DE1EF}"/>
              </a:ext>
            </a:extLst>
          </p:cNvPr>
          <p:cNvSpPr>
            <a:spLocks noGrp="1"/>
          </p:cNvSpPr>
          <p:nvPr>
            <p:ph type="title"/>
          </p:nvPr>
        </p:nvSpPr>
        <p:spPr>
          <a:xfrm>
            <a:off x="635000" y="640823"/>
            <a:ext cx="3418659" cy="5583148"/>
          </a:xfrm>
        </p:spPr>
        <p:txBody>
          <a:bodyPr anchor="ctr">
            <a:normAutofit/>
          </a:bodyPr>
          <a:lstStyle/>
          <a:p>
            <a:r>
              <a:rPr lang="tr-TR" sz="5400" dirty="0"/>
              <a:t>Analiz Ve Sonuçlar</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çerik Yer Tutucusu 2">
            <a:extLst>
              <a:ext uri="{FF2B5EF4-FFF2-40B4-BE49-F238E27FC236}">
                <a16:creationId xmlns:a16="http://schemas.microsoft.com/office/drawing/2014/main" id="{A05BF6FA-9552-EC08-7FBC-7A7675EFA3B3}"/>
              </a:ext>
            </a:extLst>
          </p:cNvPr>
          <p:cNvGraphicFramePr>
            <a:graphicFrameLocks noGrp="1"/>
          </p:cNvGraphicFramePr>
          <p:nvPr>
            <p:ph idx="1"/>
            <p:extLst>
              <p:ext uri="{D42A27DB-BD31-4B8C-83A1-F6EECF244321}">
                <p14:modId xmlns:p14="http://schemas.microsoft.com/office/powerpoint/2010/main" val="292594350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6700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05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DD9BBC5-E124-5932-B57E-D47D3FF0C2C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Analiz </a:t>
            </a:r>
            <a:r>
              <a:rPr lang="en-US" sz="2600" dirty="0">
                <a:solidFill>
                  <a:srgbClr val="FFFFFF"/>
                </a:solidFill>
              </a:rPr>
              <a:t>Ve</a:t>
            </a:r>
            <a:r>
              <a:rPr lang="en-US" sz="2600" kern="1200" dirty="0">
                <a:solidFill>
                  <a:srgbClr val="FFFFFF"/>
                </a:solidFill>
                <a:latin typeface="+mj-lt"/>
                <a:ea typeface="+mj-ea"/>
                <a:cs typeface="+mj-cs"/>
              </a:rPr>
              <a:t> </a:t>
            </a:r>
            <a:r>
              <a:rPr lang="en-US" sz="2600" kern="1200" dirty="0" err="1">
                <a:solidFill>
                  <a:srgbClr val="FFFFFF"/>
                </a:solidFill>
                <a:latin typeface="+mj-lt"/>
                <a:ea typeface="+mj-ea"/>
                <a:cs typeface="+mj-cs"/>
              </a:rPr>
              <a:t>Sonuçlar</a:t>
            </a:r>
            <a:endParaRPr lang="en-US" sz="2600" kern="1200" dirty="0">
              <a:solidFill>
                <a:srgbClr val="FFFFFF"/>
              </a:solidFill>
              <a:latin typeface="+mj-lt"/>
            </a:endParaRPr>
          </a:p>
        </p:txBody>
      </p:sp>
      <p:pic>
        <p:nvPicPr>
          <p:cNvPr id="4" name="İçerik Yer Tutucusu 3" descr="metin, ekran görüntüsü, çizgi, öykü gelişim çizgisi&#10;&#10;Açıklama otomatik olarak oluşturuldu">
            <a:extLst>
              <a:ext uri="{FF2B5EF4-FFF2-40B4-BE49-F238E27FC236}">
                <a16:creationId xmlns:a16="http://schemas.microsoft.com/office/drawing/2014/main" id="{3F90731B-87D0-471C-E726-77CC28A67E9C}"/>
              </a:ext>
            </a:extLst>
          </p:cNvPr>
          <p:cNvPicPr>
            <a:picLocks noGrp="1" noChangeAspect="1"/>
          </p:cNvPicPr>
          <p:nvPr>
            <p:ph idx="1"/>
          </p:nvPr>
        </p:nvPicPr>
        <p:blipFill>
          <a:blip r:embed="rId2"/>
          <a:stretch>
            <a:fillRect/>
          </a:stretch>
        </p:blipFill>
        <p:spPr>
          <a:xfrm>
            <a:off x="4334381" y="961812"/>
            <a:ext cx="6596637" cy="4930987"/>
          </a:xfrm>
          <a:prstGeom prst="rect">
            <a:avLst/>
          </a:prstGeom>
        </p:spPr>
      </p:pic>
    </p:spTree>
    <p:extLst>
      <p:ext uri="{BB962C8B-B14F-4D97-AF65-F5344CB8AC3E}">
        <p14:creationId xmlns:p14="http://schemas.microsoft.com/office/powerpoint/2010/main" val="2143424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BFDE8B6C-FDBF-10B1-B367-9BF908FA97B6}"/>
              </a:ext>
            </a:extLst>
          </p:cNvPr>
          <p:cNvSpPr>
            <a:spLocks noGrp="1"/>
          </p:cNvSpPr>
          <p:nvPr>
            <p:ph type="title"/>
          </p:nvPr>
        </p:nvSpPr>
        <p:spPr>
          <a:xfrm>
            <a:off x="1383564" y="348865"/>
            <a:ext cx="9718111" cy="1576446"/>
          </a:xfrm>
        </p:spPr>
        <p:txBody>
          <a:bodyPr anchor="ctr">
            <a:normAutofit/>
          </a:bodyPr>
          <a:lstStyle/>
          <a:p>
            <a:r>
              <a:rPr lang="tr-TR" sz="4000">
                <a:solidFill>
                  <a:srgbClr val="FFFFFF"/>
                </a:solidFill>
              </a:rPr>
              <a:t>Result and Evulation</a:t>
            </a:r>
          </a:p>
        </p:txBody>
      </p:sp>
      <p:graphicFrame>
        <p:nvGraphicFramePr>
          <p:cNvPr id="5" name="İçerik Yer Tutucusu 2">
            <a:extLst>
              <a:ext uri="{FF2B5EF4-FFF2-40B4-BE49-F238E27FC236}">
                <a16:creationId xmlns:a16="http://schemas.microsoft.com/office/drawing/2014/main" id="{9574F4E1-25D8-2915-C230-7F0A146B6FFB}"/>
              </a:ext>
            </a:extLst>
          </p:cNvPr>
          <p:cNvGraphicFramePr>
            <a:graphicFrameLocks noGrp="1"/>
          </p:cNvGraphicFramePr>
          <p:nvPr>
            <p:ph idx="1"/>
            <p:extLst>
              <p:ext uri="{D42A27DB-BD31-4B8C-83A1-F6EECF244321}">
                <p14:modId xmlns:p14="http://schemas.microsoft.com/office/powerpoint/2010/main" val="145723983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9495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57A9EFE-D8DE-429C-883B-E618A5CDE7D1}"/>
              </a:ext>
            </a:extLst>
          </p:cNvPr>
          <p:cNvSpPr>
            <a:spLocks noGrp="1"/>
          </p:cNvSpPr>
          <p:nvPr>
            <p:ph type="title"/>
          </p:nvPr>
        </p:nvSpPr>
        <p:spPr>
          <a:xfrm>
            <a:off x="1383564" y="348865"/>
            <a:ext cx="9718111" cy="1576446"/>
          </a:xfrm>
        </p:spPr>
        <p:txBody>
          <a:bodyPr anchor="ctr">
            <a:normAutofit/>
          </a:bodyPr>
          <a:lstStyle/>
          <a:p>
            <a:r>
              <a:rPr lang="tr-TR" sz="4000">
                <a:solidFill>
                  <a:srgbClr val="FFFFFF"/>
                </a:solidFill>
              </a:rPr>
              <a:t>Result and Evulation</a:t>
            </a:r>
          </a:p>
        </p:txBody>
      </p:sp>
      <p:graphicFrame>
        <p:nvGraphicFramePr>
          <p:cNvPr id="5" name="İçerik Yer Tutucusu 2">
            <a:extLst>
              <a:ext uri="{FF2B5EF4-FFF2-40B4-BE49-F238E27FC236}">
                <a16:creationId xmlns:a16="http://schemas.microsoft.com/office/drawing/2014/main" id="{392478B3-AFB2-EB08-53B2-D619C8DE133C}"/>
              </a:ext>
            </a:extLst>
          </p:cNvPr>
          <p:cNvGraphicFramePr>
            <a:graphicFrameLocks noGrp="1"/>
          </p:cNvGraphicFramePr>
          <p:nvPr>
            <p:ph idx="1"/>
            <p:extLst>
              <p:ext uri="{D42A27DB-BD31-4B8C-83A1-F6EECF244321}">
                <p14:modId xmlns:p14="http://schemas.microsoft.com/office/powerpoint/2010/main" val="320924644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9648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C86997B-1E0E-FEA8-F8D0-C06D1C778F43}"/>
              </a:ext>
            </a:extLst>
          </p:cNvPr>
          <p:cNvSpPr>
            <a:spLocks noGrp="1"/>
          </p:cNvSpPr>
          <p:nvPr>
            <p:ph type="title"/>
          </p:nvPr>
        </p:nvSpPr>
        <p:spPr>
          <a:xfrm>
            <a:off x="1383564" y="348865"/>
            <a:ext cx="9718111" cy="1576446"/>
          </a:xfrm>
        </p:spPr>
        <p:txBody>
          <a:bodyPr anchor="ctr">
            <a:normAutofit/>
          </a:bodyPr>
          <a:lstStyle/>
          <a:p>
            <a:r>
              <a:rPr lang="tr-TR" sz="4000">
                <a:solidFill>
                  <a:srgbClr val="FFFFFF"/>
                </a:solidFill>
              </a:rPr>
              <a:t>Result and Evulation</a:t>
            </a:r>
          </a:p>
        </p:txBody>
      </p:sp>
      <p:graphicFrame>
        <p:nvGraphicFramePr>
          <p:cNvPr id="5" name="İçerik Yer Tutucusu 2">
            <a:extLst>
              <a:ext uri="{FF2B5EF4-FFF2-40B4-BE49-F238E27FC236}">
                <a16:creationId xmlns:a16="http://schemas.microsoft.com/office/drawing/2014/main" id="{EA9EABDC-5E2F-B429-397C-268DF545B299}"/>
              </a:ext>
            </a:extLst>
          </p:cNvPr>
          <p:cNvGraphicFramePr>
            <a:graphicFrameLocks noGrp="1"/>
          </p:cNvGraphicFramePr>
          <p:nvPr>
            <p:ph idx="1"/>
            <p:extLst>
              <p:ext uri="{D42A27DB-BD31-4B8C-83A1-F6EECF244321}">
                <p14:modId xmlns:p14="http://schemas.microsoft.com/office/powerpoint/2010/main" val="412630526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2795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B1B0B65-3FB8-537E-2268-42A7D44CE69E}"/>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3000"/>
              <a:t>DATABASE AND DATABASE MANAGEMENT SYSTEM</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etin kutusu 4">
            <a:extLst>
              <a:ext uri="{FF2B5EF4-FFF2-40B4-BE49-F238E27FC236}">
                <a16:creationId xmlns:a16="http://schemas.microsoft.com/office/drawing/2014/main" id="{813F97C5-39C4-B27C-856B-B263A55B6472}"/>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Veri tabanı kullanım amacına uygun birbiriyle ilişkileri olan  düzenlenmiş veriler topluluğudur.</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Veri tabanı yönetim sistemleri verilerin nasıl depolanacağı kullanılacağı ve yönetileceğine mantıksal olarak yönlendiren sistemlerdir.</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Veri tabanı, VTYS ve uygulama programları ile kullanıcı ara yüzlerini içeren yapıya “veri tabanı sistemi (VTS)” denir.</a:t>
            </a:r>
          </a:p>
        </p:txBody>
      </p:sp>
      <p:pic>
        <p:nvPicPr>
          <p:cNvPr id="4" name="İçerik Yer Tutucusu 3" descr="metin, ekran görüntüsü, diyagram, çizgi içeren bir resim&#10;&#10;Açıklama otomatik olarak oluşturuldu">
            <a:extLst>
              <a:ext uri="{FF2B5EF4-FFF2-40B4-BE49-F238E27FC236}">
                <a16:creationId xmlns:a16="http://schemas.microsoft.com/office/drawing/2014/main" id="{1C5E2A48-8690-A7B3-7060-874145493C29}"/>
              </a:ext>
            </a:extLst>
          </p:cNvPr>
          <p:cNvPicPr>
            <a:picLocks noGrp="1" noChangeAspect="1"/>
          </p:cNvPicPr>
          <p:nvPr>
            <p:ph idx="1"/>
          </p:nvPr>
        </p:nvPicPr>
        <p:blipFill rotWithShape="1">
          <a:blip r:embed="rId2"/>
          <a:srcRect r="69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81695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B1BCD148-A9C5-B0F7-5A18-FA29F4F6E560}"/>
              </a:ext>
            </a:extLst>
          </p:cNvPr>
          <p:cNvSpPr>
            <a:spLocks noGrp="1"/>
          </p:cNvSpPr>
          <p:nvPr>
            <p:ph type="title"/>
          </p:nvPr>
        </p:nvSpPr>
        <p:spPr>
          <a:xfrm>
            <a:off x="1371597" y="348865"/>
            <a:ext cx="10044023" cy="877729"/>
          </a:xfrm>
        </p:spPr>
        <p:txBody>
          <a:bodyPr anchor="ctr">
            <a:normAutofit/>
          </a:bodyPr>
          <a:lstStyle/>
          <a:p>
            <a:r>
              <a:rPr lang="tr-TR" sz="4000">
                <a:solidFill>
                  <a:srgbClr val="FFFFFF"/>
                </a:solidFill>
              </a:rPr>
              <a:t>Result and Evulation</a:t>
            </a:r>
          </a:p>
        </p:txBody>
      </p:sp>
      <p:graphicFrame>
        <p:nvGraphicFramePr>
          <p:cNvPr id="5" name="İçerik Yer Tutucusu 2">
            <a:extLst>
              <a:ext uri="{FF2B5EF4-FFF2-40B4-BE49-F238E27FC236}">
                <a16:creationId xmlns:a16="http://schemas.microsoft.com/office/drawing/2014/main" id="{1D6BD2D3-27DF-1500-B40E-0896ADDBE0E2}"/>
              </a:ext>
            </a:extLst>
          </p:cNvPr>
          <p:cNvGraphicFramePr>
            <a:graphicFrameLocks noGrp="1"/>
          </p:cNvGraphicFramePr>
          <p:nvPr>
            <p:ph idx="1"/>
            <p:extLst>
              <p:ext uri="{D42A27DB-BD31-4B8C-83A1-F6EECF244321}">
                <p14:modId xmlns:p14="http://schemas.microsoft.com/office/powerpoint/2010/main" val="147550187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7702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8386BB4-4F3C-3C76-24A7-44EC6779D179}"/>
              </a:ext>
            </a:extLst>
          </p:cNvPr>
          <p:cNvSpPr>
            <a:spLocks noGrp="1"/>
          </p:cNvSpPr>
          <p:nvPr>
            <p:ph type="title"/>
          </p:nvPr>
        </p:nvSpPr>
        <p:spPr>
          <a:xfrm>
            <a:off x="838200" y="365125"/>
            <a:ext cx="5558489" cy="1325563"/>
          </a:xfrm>
        </p:spPr>
        <p:txBody>
          <a:bodyPr>
            <a:normAutofit/>
          </a:bodyPr>
          <a:lstStyle/>
          <a:p>
            <a:r>
              <a:rPr lang="tr-TR" err="1"/>
              <a:t>Result</a:t>
            </a:r>
            <a:r>
              <a:rPr lang="tr-TR" dirty="0"/>
              <a:t> </a:t>
            </a:r>
            <a:r>
              <a:rPr lang="tr-TR" err="1"/>
              <a:t>And</a:t>
            </a:r>
            <a:r>
              <a:rPr lang="tr-TR" dirty="0"/>
              <a:t> </a:t>
            </a:r>
            <a:r>
              <a:rPr lang="tr-TR" err="1"/>
              <a:t>Evulation</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A1D19C5A-6B11-F08D-866B-060A3D443936}"/>
              </a:ext>
            </a:extLst>
          </p:cNvPr>
          <p:cNvSpPr>
            <a:spLocks noGrp="1"/>
          </p:cNvSpPr>
          <p:nvPr>
            <p:ph idx="1"/>
          </p:nvPr>
        </p:nvSpPr>
        <p:spPr>
          <a:xfrm>
            <a:off x="838200" y="1825625"/>
            <a:ext cx="5558489" cy="4351338"/>
          </a:xfrm>
        </p:spPr>
        <p:txBody>
          <a:bodyPr vert="horz" lIns="91440" tIns="45720" rIns="91440" bIns="45720" rtlCol="0">
            <a:normAutofit/>
          </a:bodyPr>
          <a:lstStyle/>
          <a:p>
            <a:pPr marL="285750" indent="-285750">
              <a:buFont typeface="Arial,Sans-Serif" panose="020B0604020202020204" pitchFamily="34" charset="0"/>
            </a:pPr>
            <a:r>
              <a:rPr lang="tr-TR" sz="2200">
                <a:latin typeface="Arial"/>
                <a:cs typeface="Arial"/>
              </a:rPr>
              <a:t>İlişkisel veri tabanı yönetim sistemlerinin kullanıldığı uygulamaların  ilişkisel olmayan (</a:t>
            </a:r>
            <a:r>
              <a:rPr lang="tr-TR" sz="2200" err="1">
                <a:latin typeface="Arial"/>
                <a:cs typeface="Arial"/>
              </a:rPr>
              <a:t>NoSQL</a:t>
            </a:r>
            <a:r>
              <a:rPr lang="tr-TR" sz="2200">
                <a:latin typeface="Arial"/>
                <a:cs typeface="Arial"/>
              </a:rPr>
              <a:t>) sistemlere taşınmasının ilk etapta zor olması, veri kaybının söz konusu olabilmesi ve </a:t>
            </a:r>
            <a:r>
              <a:rPr lang="tr-TR" sz="2200" err="1">
                <a:latin typeface="Arial"/>
                <a:cs typeface="Arial"/>
              </a:rPr>
              <a:t>NoSQL</a:t>
            </a:r>
            <a:r>
              <a:rPr lang="tr-TR" sz="2200">
                <a:latin typeface="Arial"/>
                <a:cs typeface="Arial"/>
              </a:rPr>
              <a:t> veri tabanı sistemlerinin veri güvenliği alanında ilişkisel veri tabanı yönetim sistemleri kadar mesafe kat etmemiş olması gibi dezavantajları olsa dahi hız, geliştirme zamanı ve ölçeklenebilirlik gibi özellikleri ile ilişkisel olmayan (</a:t>
            </a:r>
            <a:r>
              <a:rPr lang="tr-TR" sz="2200" err="1">
                <a:latin typeface="Arial"/>
                <a:cs typeface="Arial"/>
              </a:rPr>
              <a:t>NoSQL</a:t>
            </a:r>
            <a:r>
              <a:rPr lang="tr-TR" sz="2200">
                <a:latin typeface="Arial"/>
                <a:cs typeface="Arial"/>
              </a:rPr>
              <a:t>) veri tabanlarının kullanılması performans açısından daha etkin sonuçlar almamızı sağlayacaktır.</a:t>
            </a:r>
            <a:endParaRPr lang="tr-TR" sz="2200"/>
          </a:p>
          <a:p>
            <a:endParaRPr lang="tr-TR" sz="220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Resim 3" descr="metin, ekran görüntüsü, Majorelle Blue, meneviş mavisi içeren bir resim&#10;&#10;Açıklama otomatik olarak oluşturuldu">
            <a:extLst>
              <a:ext uri="{FF2B5EF4-FFF2-40B4-BE49-F238E27FC236}">
                <a16:creationId xmlns:a16="http://schemas.microsoft.com/office/drawing/2014/main" id="{6D4DDB99-ABB8-A515-3995-7D70CB3BCBB8}"/>
              </a:ext>
            </a:extLst>
          </p:cNvPr>
          <p:cNvPicPr>
            <a:picLocks noChangeAspect="1"/>
          </p:cNvPicPr>
          <p:nvPr/>
        </p:nvPicPr>
        <p:blipFill rotWithShape="1">
          <a:blip r:embed="rId2">
            <a:alphaModFix amt="55000"/>
          </a:blip>
          <a:srcRect/>
          <a:stretch/>
        </p:blipFill>
        <p:spPr>
          <a:xfrm>
            <a:off x="20" y="-9107"/>
            <a:ext cx="12191980" cy="6858000"/>
          </a:xfrm>
          <a:prstGeom prst="rect">
            <a:avLst/>
          </a:prstGeom>
        </p:spPr>
      </p:pic>
      <p:sp>
        <p:nvSpPr>
          <p:cNvPr id="2" name="Başlık 1">
            <a:extLst>
              <a:ext uri="{FF2B5EF4-FFF2-40B4-BE49-F238E27FC236}">
                <a16:creationId xmlns:a16="http://schemas.microsoft.com/office/drawing/2014/main" id="{C69156CE-2F36-B23D-7B12-711299CC0476}"/>
              </a:ext>
            </a:extLst>
          </p:cNvPr>
          <p:cNvSpPr>
            <a:spLocks noGrp="1"/>
          </p:cNvSpPr>
          <p:nvPr>
            <p:ph type="title"/>
          </p:nvPr>
        </p:nvSpPr>
        <p:spPr>
          <a:xfrm>
            <a:off x="686834" y="591344"/>
            <a:ext cx="3200400" cy="5585619"/>
          </a:xfrm>
        </p:spPr>
        <p:txBody>
          <a:bodyPr>
            <a:normAutofit/>
          </a:bodyPr>
          <a:lstStyle/>
          <a:p>
            <a:r>
              <a:rPr lang="tr-TR">
                <a:solidFill>
                  <a:srgbClr val="FFFFFF"/>
                </a:solidFill>
              </a:rPr>
              <a:t>Veri Tabanı Modelleri</a:t>
            </a: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EF2302D5-36D9-0BC1-728F-9D157AF0FA68}"/>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285750" indent="-285750"/>
            <a:r>
              <a:rPr lang="tr-TR" dirty="0">
                <a:solidFill>
                  <a:srgbClr val="FFFFFF"/>
                </a:solidFill>
                <a:ea typeface="+mn-lt"/>
                <a:cs typeface="+mn-lt"/>
              </a:rPr>
              <a:t>  Düz model veya tablo modeli</a:t>
            </a:r>
            <a:endParaRPr lang="tr-TR" dirty="0">
              <a:solidFill>
                <a:srgbClr val="FFFFFF"/>
              </a:solidFill>
            </a:endParaRPr>
          </a:p>
          <a:p>
            <a:r>
              <a:rPr lang="tr-TR" dirty="0">
                <a:solidFill>
                  <a:srgbClr val="FFFFFF"/>
                </a:solidFill>
                <a:ea typeface="+mn-lt"/>
                <a:cs typeface="+mn-lt"/>
              </a:rPr>
              <a:t>   Hiyerarşik Veri Modeli</a:t>
            </a:r>
          </a:p>
          <a:p>
            <a:r>
              <a:rPr lang="tr-TR" dirty="0">
                <a:solidFill>
                  <a:srgbClr val="FFFFFF"/>
                </a:solidFill>
                <a:ea typeface="+mn-lt"/>
                <a:cs typeface="+mn-lt"/>
              </a:rPr>
              <a:t>   Ağ veri modeli</a:t>
            </a:r>
          </a:p>
          <a:p>
            <a:r>
              <a:rPr lang="tr-TR" dirty="0">
                <a:solidFill>
                  <a:srgbClr val="FFFFFF"/>
                </a:solidFill>
                <a:ea typeface="+mn-lt"/>
                <a:cs typeface="+mn-lt"/>
              </a:rPr>
              <a:t>   İlişkisel Veri Modeli</a:t>
            </a:r>
          </a:p>
          <a:p>
            <a:r>
              <a:rPr lang="tr-TR" dirty="0">
                <a:solidFill>
                  <a:srgbClr val="FFFFFF"/>
                </a:solidFill>
                <a:ea typeface="+mn-lt"/>
                <a:cs typeface="+mn-lt"/>
              </a:rPr>
              <a:t>   Nesne Yönelimli Veri Modeli</a:t>
            </a:r>
          </a:p>
          <a:p>
            <a:r>
              <a:rPr lang="tr-TR" dirty="0">
                <a:solidFill>
                  <a:srgbClr val="FFFFFF"/>
                </a:solidFill>
                <a:ea typeface="+mn-lt"/>
                <a:cs typeface="+mn-lt"/>
              </a:rPr>
              <a:t>   Nesne İlişkisel Veri Modeli</a:t>
            </a:r>
          </a:p>
          <a:p>
            <a:r>
              <a:rPr lang="tr-TR" dirty="0">
                <a:solidFill>
                  <a:srgbClr val="FFFFFF"/>
                </a:solidFill>
                <a:ea typeface="+mn-lt"/>
                <a:cs typeface="+mn-lt"/>
              </a:rPr>
              <a:t>   Çoklu Ortam Veri Modeli</a:t>
            </a:r>
          </a:p>
          <a:p>
            <a:r>
              <a:rPr lang="tr-TR" dirty="0">
                <a:solidFill>
                  <a:srgbClr val="FFFFFF"/>
                </a:solidFill>
                <a:ea typeface="+mn-lt"/>
                <a:cs typeface="+mn-lt"/>
              </a:rPr>
              <a:t>   Dağıtık Veri Modeli</a:t>
            </a:r>
            <a:endParaRPr lang="tr-TR" dirty="0">
              <a:solidFill>
                <a:srgbClr val="FFFFFF"/>
              </a:solidFill>
            </a:endParaRPr>
          </a:p>
        </p:txBody>
      </p:sp>
    </p:spTree>
    <p:extLst>
      <p:ext uri="{BB962C8B-B14F-4D97-AF65-F5344CB8AC3E}">
        <p14:creationId xmlns:p14="http://schemas.microsoft.com/office/powerpoint/2010/main" val="108843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E3D4853-486D-95ED-175D-A227F53500DD}"/>
              </a:ext>
            </a:extLst>
          </p:cNvPr>
          <p:cNvSpPr>
            <a:spLocks noGrp="1"/>
          </p:cNvSpPr>
          <p:nvPr>
            <p:ph type="title"/>
          </p:nvPr>
        </p:nvSpPr>
        <p:spPr>
          <a:xfrm>
            <a:off x="1371599" y="5510253"/>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Düz Model Veya Tablo Modeli</a:t>
            </a:r>
          </a:p>
        </p:txBody>
      </p:sp>
      <p:pic>
        <p:nvPicPr>
          <p:cNvPr id="4" name="İçerik Yer Tutucusu 3">
            <a:extLst>
              <a:ext uri="{FF2B5EF4-FFF2-40B4-BE49-F238E27FC236}">
                <a16:creationId xmlns:a16="http://schemas.microsoft.com/office/drawing/2014/main" id="{03A1CF70-CB1F-3222-2D8C-77FC694A3F04}"/>
              </a:ext>
            </a:extLst>
          </p:cNvPr>
          <p:cNvPicPr>
            <a:picLocks noGrp="1" noChangeAspect="1"/>
          </p:cNvPicPr>
          <p:nvPr>
            <p:ph idx="1"/>
          </p:nvPr>
        </p:nvPicPr>
        <p:blipFill rotWithShape="1">
          <a:blip r:embed="rId2"/>
          <a:srcRect b="-1194"/>
          <a:stretch/>
        </p:blipFill>
        <p:spPr>
          <a:xfrm>
            <a:off x="1940256" y="569871"/>
            <a:ext cx="8311487" cy="2880671"/>
          </a:xfrm>
          <a:prstGeom prst="rect">
            <a:avLst/>
          </a:prstGeom>
        </p:spPr>
      </p:pic>
      <p:sp>
        <p:nvSpPr>
          <p:cNvPr id="7" name="Metin kutusu 6">
            <a:extLst>
              <a:ext uri="{FF2B5EF4-FFF2-40B4-BE49-F238E27FC236}">
                <a16:creationId xmlns:a16="http://schemas.microsoft.com/office/drawing/2014/main" id="{F23C76BA-47A0-6D0D-267A-51A22B681396}"/>
              </a:ext>
            </a:extLst>
          </p:cNvPr>
          <p:cNvSpPr txBox="1"/>
          <p:nvPr/>
        </p:nvSpPr>
        <p:spPr>
          <a:xfrm>
            <a:off x="1940256" y="3833199"/>
            <a:ext cx="8332826" cy="111998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700"/>
              <a:t>Düz model satırlardan ve sütunlardan oluşur.</a:t>
            </a:r>
          </a:p>
          <a:p>
            <a:pPr marL="285750" indent="-228600">
              <a:lnSpc>
                <a:spcPct val="90000"/>
              </a:lnSpc>
              <a:spcAft>
                <a:spcPts val="600"/>
              </a:spcAft>
              <a:buFont typeface="Arial" panose="020B0604020202020204" pitchFamily="34" charset="0"/>
              <a:buChar char="•"/>
            </a:pPr>
            <a:r>
              <a:rPr lang="en-US" sz="1700"/>
              <a:t>Sütunlar veri özniteliklerini bulunurken satırlarda ise veri grubları yer alır.</a:t>
            </a:r>
          </a:p>
          <a:p>
            <a:pPr marL="285750" indent="-228600">
              <a:lnSpc>
                <a:spcPct val="90000"/>
              </a:lnSpc>
              <a:spcAft>
                <a:spcPts val="600"/>
              </a:spcAft>
              <a:buFont typeface="Arial" panose="020B0604020202020204" pitchFamily="34" charset="0"/>
              <a:buChar char="•"/>
            </a:pPr>
            <a:r>
              <a:rPr lang="en-US" sz="1700"/>
              <a:t>Kullanıcı adlarının ve şifrelerinin tutulduğu veri tabanları örnek olarak verilebilir.</a:t>
            </a:r>
          </a:p>
        </p:txBody>
      </p:sp>
    </p:spTree>
    <p:extLst>
      <p:ext uri="{BB962C8B-B14F-4D97-AF65-F5344CB8AC3E}">
        <p14:creationId xmlns:p14="http://schemas.microsoft.com/office/powerpoint/2010/main" val="228371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29D0F42-854F-A49F-0520-1173A84E6361}"/>
              </a:ext>
            </a:extLst>
          </p:cNvPr>
          <p:cNvSpPr>
            <a:spLocks noGrp="1"/>
          </p:cNvSpPr>
          <p:nvPr>
            <p:ph type="title"/>
          </p:nvPr>
        </p:nvSpPr>
        <p:spPr>
          <a:xfrm>
            <a:off x="1371599" y="5510253"/>
            <a:ext cx="9895951" cy="1033669"/>
          </a:xfrm>
        </p:spPr>
        <p:txBody>
          <a:bodyPr>
            <a:normAutofit/>
          </a:bodyPr>
          <a:lstStyle/>
          <a:p>
            <a:r>
              <a:rPr lang="tr-TR" sz="4000">
                <a:solidFill>
                  <a:srgbClr val="FFFFFF"/>
                </a:solidFill>
                <a:ea typeface="+mj-lt"/>
                <a:cs typeface="+mj-lt"/>
              </a:rPr>
              <a:t>Hiyerarşik Veri Modeli</a:t>
            </a:r>
            <a:endParaRPr lang="tr-TR" sz="4000">
              <a:solidFill>
                <a:srgbClr val="FFFFFF"/>
              </a:solidFill>
            </a:endParaRPr>
          </a:p>
        </p:txBody>
      </p:sp>
      <p:pic>
        <p:nvPicPr>
          <p:cNvPr id="4" name="Resim 3" descr="metin, ekran görüntüsü, yazı tipi, sayı, numara içeren bir resim&#10;&#10;Açıklama otomatik olarak oluşturuldu">
            <a:extLst>
              <a:ext uri="{FF2B5EF4-FFF2-40B4-BE49-F238E27FC236}">
                <a16:creationId xmlns:a16="http://schemas.microsoft.com/office/drawing/2014/main" id="{56E4FD01-0259-E38B-EF62-85A881EEDFC7}"/>
              </a:ext>
            </a:extLst>
          </p:cNvPr>
          <p:cNvPicPr>
            <a:picLocks noChangeAspect="1"/>
          </p:cNvPicPr>
          <p:nvPr/>
        </p:nvPicPr>
        <p:blipFill>
          <a:blip r:embed="rId2"/>
          <a:stretch>
            <a:fillRect/>
          </a:stretch>
        </p:blipFill>
        <p:spPr>
          <a:xfrm>
            <a:off x="3186250" y="402570"/>
            <a:ext cx="5819498" cy="3215273"/>
          </a:xfrm>
          <a:prstGeom prst="rect">
            <a:avLst/>
          </a:prstGeom>
        </p:spPr>
      </p:pic>
      <p:sp>
        <p:nvSpPr>
          <p:cNvPr id="3" name="İçerik Yer Tutucusu 2">
            <a:extLst>
              <a:ext uri="{FF2B5EF4-FFF2-40B4-BE49-F238E27FC236}">
                <a16:creationId xmlns:a16="http://schemas.microsoft.com/office/drawing/2014/main" id="{33971A9E-F794-70B5-90B5-CD45CB73EF97}"/>
              </a:ext>
            </a:extLst>
          </p:cNvPr>
          <p:cNvSpPr>
            <a:spLocks noGrp="1"/>
          </p:cNvSpPr>
          <p:nvPr>
            <p:ph idx="1"/>
          </p:nvPr>
        </p:nvSpPr>
        <p:spPr>
          <a:xfrm>
            <a:off x="1940256" y="3833199"/>
            <a:ext cx="8332826" cy="1119982"/>
          </a:xfrm>
        </p:spPr>
        <p:txBody>
          <a:bodyPr vert="horz" lIns="91440" tIns="45720" rIns="91440" bIns="45720" rtlCol="0" anchor="ctr">
            <a:normAutofit/>
          </a:bodyPr>
          <a:lstStyle/>
          <a:p>
            <a:r>
              <a:rPr lang="tr-TR" sz="1700"/>
              <a:t>Bu veri tabanının depoladığı yapısal verilere kayıt denir.</a:t>
            </a:r>
          </a:p>
          <a:p>
            <a:r>
              <a:rPr lang="tr-TR" sz="1700"/>
              <a:t>Kayıtlar ağaç şeklinde yukarıdan aşağıya doğru bir yapıdadır.</a:t>
            </a:r>
          </a:p>
          <a:p>
            <a:r>
              <a:rPr lang="tr-TR" sz="1700"/>
              <a:t>İlk kayıta kök adı verilir bu kök kaydın birden fazla çocuğu vardır.</a:t>
            </a:r>
          </a:p>
        </p:txBody>
      </p:sp>
    </p:spTree>
    <p:extLst>
      <p:ext uri="{BB962C8B-B14F-4D97-AF65-F5344CB8AC3E}">
        <p14:creationId xmlns:p14="http://schemas.microsoft.com/office/powerpoint/2010/main" val="702314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5" name="Rectangle 14">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Başlık 1">
            <a:extLst>
              <a:ext uri="{FF2B5EF4-FFF2-40B4-BE49-F238E27FC236}">
                <a16:creationId xmlns:a16="http://schemas.microsoft.com/office/drawing/2014/main" id="{7BF20381-C052-0A5B-12AA-342B15EAC3DD}"/>
              </a:ext>
            </a:extLst>
          </p:cNvPr>
          <p:cNvSpPr>
            <a:spLocks noGrp="1"/>
          </p:cNvSpPr>
          <p:nvPr>
            <p:ph type="title"/>
          </p:nvPr>
        </p:nvSpPr>
        <p:spPr>
          <a:xfrm>
            <a:off x="6597016" y="905011"/>
            <a:ext cx="4589328" cy="1889135"/>
          </a:xfrm>
        </p:spPr>
        <p:txBody>
          <a:bodyPr anchor="b">
            <a:normAutofit/>
          </a:bodyPr>
          <a:lstStyle/>
          <a:p>
            <a:r>
              <a:rPr lang="tr-TR" sz="4800">
                <a:ea typeface="+mj-lt"/>
                <a:cs typeface="+mj-lt"/>
              </a:rPr>
              <a:t>Ağ Veri Modeli</a:t>
            </a:r>
            <a:endParaRPr lang="tr-TR" sz="4800"/>
          </a:p>
        </p:txBody>
      </p:sp>
      <p:pic>
        <p:nvPicPr>
          <p:cNvPr id="4" name="Resim 3">
            <a:extLst>
              <a:ext uri="{FF2B5EF4-FFF2-40B4-BE49-F238E27FC236}">
                <a16:creationId xmlns:a16="http://schemas.microsoft.com/office/drawing/2014/main" id="{02B20E5E-812B-9E30-57F8-2FBEEBFB565B}"/>
              </a:ext>
            </a:extLst>
          </p:cNvPr>
          <p:cNvPicPr>
            <a:picLocks noChangeAspect="1"/>
          </p:cNvPicPr>
          <p:nvPr/>
        </p:nvPicPr>
        <p:blipFill>
          <a:blip r:embed="rId3"/>
          <a:stretch>
            <a:fillRect/>
          </a:stretch>
        </p:blipFill>
        <p:spPr>
          <a:xfrm>
            <a:off x="720807" y="2132723"/>
            <a:ext cx="5468347" cy="2583793"/>
          </a:xfrm>
          <a:prstGeom prst="rect">
            <a:avLst/>
          </a:prstGeom>
        </p:spPr>
      </p:pic>
      <p:sp>
        <p:nvSpPr>
          <p:cNvPr id="3" name="İçerik Yer Tutucusu 2">
            <a:extLst>
              <a:ext uri="{FF2B5EF4-FFF2-40B4-BE49-F238E27FC236}">
                <a16:creationId xmlns:a16="http://schemas.microsoft.com/office/drawing/2014/main" id="{0975C799-A091-C9CC-E3A3-A76B521C3CEE}"/>
              </a:ext>
            </a:extLst>
          </p:cNvPr>
          <p:cNvSpPr>
            <a:spLocks noGrp="1"/>
          </p:cNvSpPr>
          <p:nvPr>
            <p:ph idx="1"/>
          </p:nvPr>
        </p:nvSpPr>
        <p:spPr>
          <a:xfrm>
            <a:off x="6597016" y="2965592"/>
            <a:ext cx="4589328" cy="2987397"/>
          </a:xfrm>
        </p:spPr>
        <p:txBody>
          <a:bodyPr vert="horz" lIns="91440" tIns="45720" rIns="91440" bIns="45720" rtlCol="0">
            <a:normAutofit/>
          </a:bodyPr>
          <a:lstStyle/>
          <a:p>
            <a:r>
              <a:rPr lang="tr-TR" sz="1800"/>
              <a:t>Hiyerarşik veri modelinin gelişmiş halidir.</a:t>
            </a:r>
          </a:p>
          <a:p>
            <a:r>
              <a:rPr lang="tr-TR" sz="1800"/>
              <a:t>Hiyerarşik veri modelinden temel farkı bire çok ilişkilerinin yanından çok' çok ilişkilerinin de sağlanabiliyor olmasıdır.</a:t>
            </a:r>
          </a:p>
          <a:p>
            <a:r>
              <a:rPr lang="tr-TR" sz="1800"/>
              <a:t>Veri tekrarı önemli ölçüde azalır.</a:t>
            </a:r>
          </a:p>
        </p:txBody>
      </p:sp>
    </p:spTree>
    <p:extLst>
      <p:ext uri="{BB962C8B-B14F-4D97-AF65-F5344CB8AC3E}">
        <p14:creationId xmlns:p14="http://schemas.microsoft.com/office/powerpoint/2010/main" val="966140239"/>
      </p:ext>
    </p:extLst>
  </p:cSld>
  <p:clrMapOvr>
    <a:masterClrMapping/>
  </p:clrMapOvr>
</p:sld>
</file>

<file path=ppt/theme/theme1.xml><?xml version="1.0" encoding="utf-8"?>
<a:theme xmlns:a="http://schemas.openxmlformats.org/drawingml/2006/main" name="Ofis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is">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51</Slides>
  <Notes>0</Notes>
  <HiddenSlides>0</HiddenSlides>
  <MMClips>0</MMClips>
  <ScaleCrop>false</ScaleCrop>
  <HeadingPairs>
    <vt:vector size="4" baseType="variant">
      <vt:variant>
        <vt:lpstr>Tema</vt:lpstr>
      </vt:variant>
      <vt:variant>
        <vt:i4>1</vt:i4>
      </vt:variant>
      <vt:variant>
        <vt:lpstr>Slayt Başlıkları</vt:lpstr>
      </vt:variant>
      <vt:variant>
        <vt:i4>51</vt:i4>
      </vt:variant>
    </vt:vector>
  </HeadingPairs>
  <TitlesOfParts>
    <vt:vector size="52" baseType="lpstr">
      <vt:lpstr>Ofis Teması</vt:lpstr>
      <vt:lpstr>İLİŞKİSEL VE İLİŞKİSEL OLMAYAN VERİ TABANI SİSTEMLERİ </vt:lpstr>
      <vt:lpstr> Veri Tabanı Özet </vt:lpstr>
      <vt:lpstr>Neden Veri ?</vt:lpstr>
      <vt:lpstr>INFORMATION SYSTEMS AND MANAGEMENT</vt:lpstr>
      <vt:lpstr>DATABASE AND DATABASE MANAGEMENT SYSTEM</vt:lpstr>
      <vt:lpstr>Veri Tabanı Modelleri</vt:lpstr>
      <vt:lpstr>Düz Model Veya Tablo Modeli</vt:lpstr>
      <vt:lpstr>Hiyerarşik Veri Modeli</vt:lpstr>
      <vt:lpstr>Ağ Veri Modeli</vt:lpstr>
      <vt:lpstr>İlişkisel Veri Modeli</vt:lpstr>
      <vt:lpstr>Nesne Yönelimli Veri Modeli</vt:lpstr>
      <vt:lpstr>Nesne İlişkisel Veri Modeli</vt:lpstr>
      <vt:lpstr>Çoklu Ortam Veri Modeli</vt:lpstr>
      <vt:lpstr>Dağıtık Veri Modeli</vt:lpstr>
      <vt:lpstr>DATABASE DESIGN</vt:lpstr>
      <vt:lpstr>Database  Design Aşamaları </vt:lpstr>
      <vt:lpstr>Fiziksel ve İç Şema </vt:lpstr>
      <vt:lpstr>İlİŞKİSEL  VE İLİŞKİSEL OLMAYAN (NoSQL) VERİ TABANI SİSTEMLERİ</vt:lpstr>
      <vt:lpstr>İlişkisel Olmayan (NoSQL) Veri tabanı (Non-Relational Database System)</vt:lpstr>
      <vt:lpstr>Neden NoSql?</vt:lpstr>
      <vt:lpstr>NoSql</vt:lpstr>
      <vt:lpstr>BASE PRINCIPLES(NoSql)</vt:lpstr>
      <vt:lpstr>Lider NoSql Ürünleri Karşılaştırması</vt:lpstr>
      <vt:lpstr>VERİ TABANI MİMARİLERİNİN PERFORMANS KARŞILAŞTIRMASI</vt:lpstr>
      <vt:lpstr>Veri Tabanı Şeması</vt:lpstr>
      <vt:lpstr>MySql Veri Tabanı Şeması</vt:lpstr>
      <vt:lpstr>MongoDB Veri Tabanı Şeması</vt:lpstr>
      <vt:lpstr>Veri Tabanı Sorguları </vt:lpstr>
      <vt:lpstr>Ölçüm</vt:lpstr>
      <vt:lpstr>Ölçüm Metrikleri</vt:lpstr>
      <vt:lpstr>Analiz Ve Sonuçlar</vt:lpstr>
      <vt:lpstr>Analiz Ve Sonuçlar</vt:lpstr>
      <vt:lpstr>Analiz Ve Sonuçlar</vt:lpstr>
      <vt:lpstr>Analiz Ve Sonuçlar</vt:lpstr>
      <vt:lpstr>Analiz Ve Sonuçlar</vt:lpstr>
      <vt:lpstr>Analiz Ve Sonuçlar</vt:lpstr>
      <vt:lpstr>Analiz Ve Sonuçlar</vt:lpstr>
      <vt:lpstr>Analiz Ve Sonuçlar</vt:lpstr>
      <vt:lpstr>Analiz Ve Sonuçlar</vt:lpstr>
      <vt:lpstr>Analiz Ve Sonuçlar</vt:lpstr>
      <vt:lpstr>Analiz Ve Sonuçlar</vt:lpstr>
      <vt:lpstr>Analiz Ve Sonuçlar</vt:lpstr>
      <vt:lpstr>Analiz Ve Sonuçlar</vt:lpstr>
      <vt:lpstr>Analiz Ve Sonuçlar</vt:lpstr>
      <vt:lpstr>Analiz Ve Sonuçlar</vt:lpstr>
      <vt:lpstr>Analiz Ve Sonuçlar</vt:lpstr>
      <vt:lpstr>Result and Evulation</vt:lpstr>
      <vt:lpstr>Result and Evulation</vt:lpstr>
      <vt:lpstr>Result and Evulation</vt:lpstr>
      <vt:lpstr>Result and Evulation</vt:lpstr>
      <vt:lpstr>Result And Evulation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1549</cp:revision>
  <dcterms:created xsi:type="dcterms:W3CDTF">2024-03-15T06:54:45Z</dcterms:created>
  <dcterms:modified xsi:type="dcterms:W3CDTF">2024-03-17T15:22:36Z</dcterms:modified>
</cp:coreProperties>
</file>